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71" r:id="rId7"/>
    <p:sldId id="261" r:id="rId8"/>
    <p:sldId id="262" r:id="rId9"/>
    <p:sldId id="263" r:id="rId10"/>
    <p:sldId id="264" r:id="rId11"/>
    <p:sldId id="265" r:id="rId12"/>
    <p:sldId id="268" r:id="rId13"/>
    <p:sldId id="267" r:id="rId14"/>
    <p:sldId id="266" r:id="rId15"/>
    <p:sldId id="270" r:id="rId16"/>
    <p:sldId id="273" r:id="rId17"/>
    <p:sldId id="269"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BD6"/>
    <a:srgbClr val="70AE47"/>
    <a:srgbClr val="1B234E"/>
    <a:srgbClr val="FFC001"/>
    <a:srgbClr val="EE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27"/>
  </p:normalViewPr>
  <p:slideViewPr>
    <p:cSldViewPr snapToGrid="0" snapToObjects="1">
      <p:cViewPr varScale="1">
        <p:scale>
          <a:sx n="78" d="100"/>
          <a:sy n="78" d="100"/>
        </p:scale>
        <p:origin x="77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A7ADEE-DF37-438F-98B2-177B538608B1}" type="doc">
      <dgm:prSet loTypeId="urn:microsoft.com/office/officeart/2005/8/layout/process1" loCatId="process" qsTypeId="urn:microsoft.com/office/officeart/2005/8/quickstyle/simple1" qsCatId="simple" csTypeId="urn:microsoft.com/office/officeart/2005/8/colors/accent1_2" csCatId="accent1" phldr="1"/>
      <dgm:spPr/>
    </dgm:pt>
    <dgm:pt modelId="{05714172-157B-45B4-BAA5-62CCD0A98D3E}">
      <dgm:prSet phldrT="[Text]"/>
      <dgm:spPr/>
      <dgm:t>
        <a:bodyPr/>
        <a:lstStyle/>
        <a:p>
          <a:r>
            <a:rPr lang="en-GB"/>
            <a:t>OP&amp;L Spotlight</a:t>
          </a:r>
        </a:p>
      </dgm:t>
    </dgm:pt>
    <dgm:pt modelId="{930F19C8-FDCA-46C3-9568-D8EE702E790F}" type="parTrans" cxnId="{90451356-A410-4C8B-BF83-44776C8A54FD}">
      <dgm:prSet/>
      <dgm:spPr/>
      <dgm:t>
        <a:bodyPr/>
        <a:lstStyle/>
        <a:p>
          <a:endParaRPr lang="en-GB"/>
        </a:p>
      </dgm:t>
    </dgm:pt>
    <dgm:pt modelId="{8D8EA3C3-AB87-4F77-B55A-484E618DED92}" type="sibTrans" cxnId="{90451356-A410-4C8B-BF83-44776C8A54FD}">
      <dgm:prSet/>
      <dgm:spPr/>
      <dgm:t>
        <a:bodyPr/>
        <a:lstStyle/>
        <a:p>
          <a:endParaRPr lang="en-GB"/>
        </a:p>
      </dgm:t>
    </dgm:pt>
    <dgm:pt modelId="{EC972AF0-2DEB-4531-98CE-4F21D5940DB4}">
      <dgm:prSet phldrT="[Text]"/>
      <dgm:spPr/>
      <dgm:t>
        <a:bodyPr/>
        <a:lstStyle/>
        <a:p>
          <a:r>
            <a:rPr lang="en-GB" dirty="0"/>
            <a:t>Meet with parents</a:t>
          </a:r>
        </a:p>
      </dgm:t>
    </dgm:pt>
    <dgm:pt modelId="{FB3BC878-DC86-4AC7-AAFA-278317E5E95C}" type="parTrans" cxnId="{7B37863C-3793-4CED-9008-FF5EB4E4C13A}">
      <dgm:prSet/>
      <dgm:spPr/>
      <dgm:t>
        <a:bodyPr/>
        <a:lstStyle/>
        <a:p>
          <a:endParaRPr lang="en-GB"/>
        </a:p>
      </dgm:t>
    </dgm:pt>
    <dgm:pt modelId="{20F566B5-BB9E-4A49-B760-5F0CA2B0B4EC}" type="sibTrans" cxnId="{7B37863C-3793-4CED-9008-FF5EB4E4C13A}">
      <dgm:prSet/>
      <dgm:spPr/>
      <dgm:t>
        <a:bodyPr/>
        <a:lstStyle/>
        <a:p>
          <a:endParaRPr lang="en-GB"/>
        </a:p>
      </dgm:t>
    </dgm:pt>
    <dgm:pt modelId="{BD92CA89-758C-4813-9A4E-0D3E00DC1889}">
      <dgm:prSet phldrT="[Text]"/>
      <dgm:spPr/>
      <dgm:t>
        <a:bodyPr/>
        <a:lstStyle/>
        <a:p>
          <a:r>
            <a:rPr lang="en-GB"/>
            <a:t>Review and reflect</a:t>
          </a:r>
        </a:p>
      </dgm:t>
    </dgm:pt>
    <dgm:pt modelId="{27DD0CA0-F543-4E5E-80DE-174A896AC1BC}" type="parTrans" cxnId="{926D563A-1B0C-438A-A671-3D56DFB1333B}">
      <dgm:prSet/>
      <dgm:spPr/>
      <dgm:t>
        <a:bodyPr/>
        <a:lstStyle/>
        <a:p>
          <a:endParaRPr lang="en-GB"/>
        </a:p>
      </dgm:t>
    </dgm:pt>
    <dgm:pt modelId="{973EA49B-7A06-42CA-BD4A-07F8344C2267}" type="sibTrans" cxnId="{926D563A-1B0C-438A-A671-3D56DFB1333B}">
      <dgm:prSet/>
      <dgm:spPr/>
      <dgm:t>
        <a:bodyPr/>
        <a:lstStyle/>
        <a:p>
          <a:endParaRPr lang="en-GB"/>
        </a:p>
      </dgm:t>
    </dgm:pt>
    <dgm:pt modelId="{8107EEE0-8039-49E2-810E-EB8EF18B508F}" type="pres">
      <dgm:prSet presAssocID="{43A7ADEE-DF37-438F-98B2-177B538608B1}" presName="Name0" presStyleCnt="0">
        <dgm:presLayoutVars>
          <dgm:dir/>
          <dgm:resizeHandles val="exact"/>
        </dgm:presLayoutVars>
      </dgm:prSet>
      <dgm:spPr/>
    </dgm:pt>
    <dgm:pt modelId="{C0367E6F-2D02-4003-BF8C-719FEEDF57B8}" type="pres">
      <dgm:prSet presAssocID="{05714172-157B-45B4-BAA5-62CCD0A98D3E}" presName="node" presStyleLbl="node1" presStyleIdx="0" presStyleCnt="3" custScaleY="65167">
        <dgm:presLayoutVars>
          <dgm:bulletEnabled val="1"/>
        </dgm:presLayoutVars>
      </dgm:prSet>
      <dgm:spPr/>
      <dgm:t>
        <a:bodyPr/>
        <a:lstStyle/>
        <a:p>
          <a:endParaRPr lang="en-US"/>
        </a:p>
      </dgm:t>
    </dgm:pt>
    <dgm:pt modelId="{799615B4-D035-4DEA-8B29-FA54E97185E4}" type="pres">
      <dgm:prSet presAssocID="{8D8EA3C3-AB87-4F77-B55A-484E618DED92}" presName="sibTrans" presStyleLbl="sibTrans2D1" presStyleIdx="0" presStyleCnt="2"/>
      <dgm:spPr/>
      <dgm:t>
        <a:bodyPr/>
        <a:lstStyle/>
        <a:p>
          <a:endParaRPr lang="en-US"/>
        </a:p>
      </dgm:t>
    </dgm:pt>
    <dgm:pt modelId="{9D8C97A3-3EB8-4038-85BE-39F2C8B4EBF0}" type="pres">
      <dgm:prSet presAssocID="{8D8EA3C3-AB87-4F77-B55A-484E618DED92}" presName="connectorText" presStyleLbl="sibTrans2D1" presStyleIdx="0" presStyleCnt="2"/>
      <dgm:spPr/>
      <dgm:t>
        <a:bodyPr/>
        <a:lstStyle/>
        <a:p>
          <a:endParaRPr lang="en-US"/>
        </a:p>
      </dgm:t>
    </dgm:pt>
    <dgm:pt modelId="{7D67D89E-074C-4A8A-8641-15C5CFEF2F4F}" type="pres">
      <dgm:prSet presAssocID="{EC972AF0-2DEB-4531-98CE-4F21D5940DB4}" presName="node" presStyleLbl="node1" presStyleIdx="1" presStyleCnt="3" custScaleY="70085">
        <dgm:presLayoutVars>
          <dgm:bulletEnabled val="1"/>
        </dgm:presLayoutVars>
      </dgm:prSet>
      <dgm:spPr/>
      <dgm:t>
        <a:bodyPr/>
        <a:lstStyle/>
        <a:p>
          <a:endParaRPr lang="en-US"/>
        </a:p>
      </dgm:t>
    </dgm:pt>
    <dgm:pt modelId="{7AEFB111-DCA6-4E84-B69D-AC202043ED5E}" type="pres">
      <dgm:prSet presAssocID="{20F566B5-BB9E-4A49-B760-5F0CA2B0B4EC}" presName="sibTrans" presStyleLbl="sibTrans2D1" presStyleIdx="1" presStyleCnt="2"/>
      <dgm:spPr/>
      <dgm:t>
        <a:bodyPr/>
        <a:lstStyle/>
        <a:p>
          <a:endParaRPr lang="en-US"/>
        </a:p>
      </dgm:t>
    </dgm:pt>
    <dgm:pt modelId="{D6BCF008-40E3-463B-AEAB-38D762AFDA16}" type="pres">
      <dgm:prSet presAssocID="{20F566B5-BB9E-4A49-B760-5F0CA2B0B4EC}" presName="connectorText" presStyleLbl="sibTrans2D1" presStyleIdx="1" presStyleCnt="2"/>
      <dgm:spPr/>
      <dgm:t>
        <a:bodyPr/>
        <a:lstStyle/>
        <a:p>
          <a:endParaRPr lang="en-US"/>
        </a:p>
      </dgm:t>
    </dgm:pt>
    <dgm:pt modelId="{256C0D98-795B-418E-A010-9542848B1563}" type="pres">
      <dgm:prSet presAssocID="{BD92CA89-758C-4813-9A4E-0D3E00DC1889}" presName="node" presStyleLbl="node1" presStyleIdx="2" presStyleCnt="3" custScaleY="75003">
        <dgm:presLayoutVars>
          <dgm:bulletEnabled val="1"/>
        </dgm:presLayoutVars>
      </dgm:prSet>
      <dgm:spPr/>
      <dgm:t>
        <a:bodyPr/>
        <a:lstStyle/>
        <a:p>
          <a:endParaRPr lang="en-US"/>
        </a:p>
      </dgm:t>
    </dgm:pt>
  </dgm:ptLst>
  <dgm:cxnLst>
    <dgm:cxn modelId="{CC86500A-AB18-4C98-997F-3E02CCA2130F}" type="presOf" srcId="{20F566B5-BB9E-4A49-B760-5F0CA2B0B4EC}" destId="{7AEFB111-DCA6-4E84-B69D-AC202043ED5E}" srcOrd="0" destOrd="0" presId="urn:microsoft.com/office/officeart/2005/8/layout/process1"/>
    <dgm:cxn modelId="{238A5BD6-7BCC-4C0E-9AC6-A3543730E694}" type="presOf" srcId="{8D8EA3C3-AB87-4F77-B55A-484E618DED92}" destId="{9D8C97A3-3EB8-4038-85BE-39F2C8B4EBF0}" srcOrd="1" destOrd="0" presId="urn:microsoft.com/office/officeart/2005/8/layout/process1"/>
    <dgm:cxn modelId="{8C227D54-55C0-4B22-9F8A-A677F5482ADC}" type="presOf" srcId="{8D8EA3C3-AB87-4F77-B55A-484E618DED92}" destId="{799615B4-D035-4DEA-8B29-FA54E97185E4}" srcOrd="0" destOrd="0" presId="urn:microsoft.com/office/officeart/2005/8/layout/process1"/>
    <dgm:cxn modelId="{926D563A-1B0C-438A-A671-3D56DFB1333B}" srcId="{43A7ADEE-DF37-438F-98B2-177B538608B1}" destId="{BD92CA89-758C-4813-9A4E-0D3E00DC1889}" srcOrd="2" destOrd="0" parTransId="{27DD0CA0-F543-4E5E-80DE-174A896AC1BC}" sibTransId="{973EA49B-7A06-42CA-BD4A-07F8344C2267}"/>
    <dgm:cxn modelId="{7B37863C-3793-4CED-9008-FF5EB4E4C13A}" srcId="{43A7ADEE-DF37-438F-98B2-177B538608B1}" destId="{EC972AF0-2DEB-4531-98CE-4F21D5940DB4}" srcOrd="1" destOrd="0" parTransId="{FB3BC878-DC86-4AC7-AAFA-278317E5E95C}" sibTransId="{20F566B5-BB9E-4A49-B760-5F0CA2B0B4EC}"/>
    <dgm:cxn modelId="{4A818D4C-CE47-4D95-9818-FCDC05251212}" type="presOf" srcId="{20F566B5-BB9E-4A49-B760-5F0CA2B0B4EC}" destId="{D6BCF008-40E3-463B-AEAB-38D762AFDA16}" srcOrd="1" destOrd="0" presId="urn:microsoft.com/office/officeart/2005/8/layout/process1"/>
    <dgm:cxn modelId="{143BC11E-0695-408E-A50C-149186D4583B}" type="presOf" srcId="{05714172-157B-45B4-BAA5-62CCD0A98D3E}" destId="{C0367E6F-2D02-4003-BF8C-719FEEDF57B8}" srcOrd="0" destOrd="0" presId="urn:microsoft.com/office/officeart/2005/8/layout/process1"/>
    <dgm:cxn modelId="{90451356-A410-4C8B-BF83-44776C8A54FD}" srcId="{43A7ADEE-DF37-438F-98B2-177B538608B1}" destId="{05714172-157B-45B4-BAA5-62CCD0A98D3E}" srcOrd="0" destOrd="0" parTransId="{930F19C8-FDCA-46C3-9568-D8EE702E790F}" sibTransId="{8D8EA3C3-AB87-4F77-B55A-484E618DED92}"/>
    <dgm:cxn modelId="{01EE7D74-9659-476B-B726-AA181AFCBB23}" type="presOf" srcId="{EC972AF0-2DEB-4531-98CE-4F21D5940DB4}" destId="{7D67D89E-074C-4A8A-8641-15C5CFEF2F4F}" srcOrd="0" destOrd="0" presId="urn:microsoft.com/office/officeart/2005/8/layout/process1"/>
    <dgm:cxn modelId="{8C3FB596-E6BB-4BC4-B189-D111294B68D5}" type="presOf" srcId="{BD92CA89-758C-4813-9A4E-0D3E00DC1889}" destId="{256C0D98-795B-418E-A010-9542848B1563}" srcOrd="0" destOrd="0" presId="urn:microsoft.com/office/officeart/2005/8/layout/process1"/>
    <dgm:cxn modelId="{87A272BA-4BDE-470B-9493-A6A987707101}" type="presOf" srcId="{43A7ADEE-DF37-438F-98B2-177B538608B1}" destId="{8107EEE0-8039-49E2-810E-EB8EF18B508F}" srcOrd="0" destOrd="0" presId="urn:microsoft.com/office/officeart/2005/8/layout/process1"/>
    <dgm:cxn modelId="{F1A62AF8-8795-4A3D-AA6F-CF889005EF3C}" type="presParOf" srcId="{8107EEE0-8039-49E2-810E-EB8EF18B508F}" destId="{C0367E6F-2D02-4003-BF8C-719FEEDF57B8}" srcOrd="0" destOrd="0" presId="urn:microsoft.com/office/officeart/2005/8/layout/process1"/>
    <dgm:cxn modelId="{B7E744F8-08CC-47E1-BD6F-80FC8D4D7CA6}" type="presParOf" srcId="{8107EEE0-8039-49E2-810E-EB8EF18B508F}" destId="{799615B4-D035-4DEA-8B29-FA54E97185E4}" srcOrd="1" destOrd="0" presId="urn:microsoft.com/office/officeart/2005/8/layout/process1"/>
    <dgm:cxn modelId="{5F1775C0-3204-4C6B-A938-F801BFC0FB81}" type="presParOf" srcId="{799615B4-D035-4DEA-8B29-FA54E97185E4}" destId="{9D8C97A3-3EB8-4038-85BE-39F2C8B4EBF0}" srcOrd="0" destOrd="0" presId="urn:microsoft.com/office/officeart/2005/8/layout/process1"/>
    <dgm:cxn modelId="{37C80B8C-0AF7-454E-B45E-DABF669CE819}" type="presParOf" srcId="{8107EEE0-8039-49E2-810E-EB8EF18B508F}" destId="{7D67D89E-074C-4A8A-8641-15C5CFEF2F4F}" srcOrd="2" destOrd="0" presId="urn:microsoft.com/office/officeart/2005/8/layout/process1"/>
    <dgm:cxn modelId="{AD75D891-2D2C-401E-A2A4-8AA3D8854A55}" type="presParOf" srcId="{8107EEE0-8039-49E2-810E-EB8EF18B508F}" destId="{7AEFB111-DCA6-4E84-B69D-AC202043ED5E}" srcOrd="3" destOrd="0" presId="urn:microsoft.com/office/officeart/2005/8/layout/process1"/>
    <dgm:cxn modelId="{29079537-29A2-4820-93EA-D55D4216B21E}" type="presParOf" srcId="{7AEFB111-DCA6-4E84-B69D-AC202043ED5E}" destId="{D6BCF008-40E3-463B-AEAB-38D762AFDA16}" srcOrd="0" destOrd="0" presId="urn:microsoft.com/office/officeart/2005/8/layout/process1"/>
    <dgm:cxn modelId="{B9348D48-1D9D-4198-A299-1687DE281C87}" type="presParOf" srcId="{8107EEE0-8039-49E2-810E-EB8EF18B508F}" destId="{256C0D98-795B-418E-A010-9542848B156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367E6F-2D02-4003-BF8C-719FEEDF57B8}">
      <dsp:nvSpPr>
        <dsp:cNvPr id="0" name=""/>
        <dsp:cNvSpPr/>
      </dsp:nvSpPr>
      <dsp:spPr>
        <a:xfrm>
          <a:off x="4822" y="108886"/>
          <a:ext cx="1441251" cy="5899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a:t>OP&amp;L Spotlight</a:t>
          </a:r>
        </a:p>
      </dsp:txBody>
      <dsp:txXfrm>
        <a:off x="22101" y="126165"/>
        <a:ext cx="1406693" cy="555389"/>
      </dsp:txXfrm>
    </dsp:sp>
    <dsp:sp modelId="{799615B4-D035-4DEA-8B29-FA54E97185E4}">
      <dsp:nvSpPr>
        <dsp:cNvPr id="0" name=""/>
        <dsp:cNvSpPr/>
      </dsp:nvSpPr>
      <dsp:spPr>
        <a:xfrm>
          <a:off x="1590198" y="225144"/>
          <a:ext cx="305545" cy="35743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1590198" y="296630"/>
        <a:ext cx="213882" cy="214458"/>
      </dsp:txXfrm>
    </dsp:sp>
    <dsp:sp modelId="{7D67D89E-074C-4A8A-8641-15C5CFEF2F4F}">
      <dsp:nvSpPr>
        <dsp:cNvPr id="0" name=""/>
        <dsp:cNvSpPr/>
      </dsp:nvSpPr>
      <dsp:spPr>
        <a:xfrm>
          <a:off x="2022574" y="86625"/>
          <a:ext cx="1441251" cy="6344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Meet with parents</a:t>
          </a:r>
        </a:p>
      </dsp:txBody>
      <dsp:txXfrm>
        <a:off x="2041157" y="105208"/>
        <a:ext cx="1404085" cy="597303"/>
      </dsp:txXfrm>
    </dsp:sp>
    <dsp:sp modelId="{7AEFB111-DCA6-4E84-B69D-AC202043ED5E}">
      <dsp:nvSpPr>
        <dsp:cNvPr id="0" name=""/>
        <dsp:cNvSpPr/>
      </dsp:nvSpPr>
      <dsp:spPr>
        <a:xfrm>
          <a:off x="3607950" y="225144"/>
          <a:ext cx="305545" cy="35743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3607950" y="296630"/>
        <a:ext cx="213882" cy="214458"/>
      </dsp:txXfrm>
    </dsp:sp>
    <dsp:sp modelId="{256C0D98-795B-418E-A010-9542848B1563}">
      <dsp:nvSpPr>
        <dsp:cNvPr id="0" name=""/>
        <dsp:cNvSpPr/>
      </dsp:nvSpPr>
      <dsp:spPr>
        <a:xfrm>
          <a:off x="4040326" y="64364"/>
          <a:ext cx="1441251" cy="6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a:t>Review and reflect</a:t>
          </a:r>
        </a:p>
      </dsp:txBody>
      <dsp:txXfrm>
        <a:off x="4060213" y="84251"/>
        <a:ext cx="1401477" cy="63921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339D75-962D-7644-BC18-DCAD080535C8}" type="datetimeFigureOut">
              <a:rPr lang="en-US" smtClean="0"/>
              <a:t>9/10/2026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8F89E-27D3-2445-8AAB-49BFD33A2783}" type="slidenum">
              <a:rPr lang="en-US" smtClean="0"/>
              <a:t>‹#›</a:t>
            </a:fld>
            <a:endParaRPr lang="en-US"/>
          </a:p>
        </p:txBody>
      </p:sp>
    </p:spTree>
    <p:extLst>
      <p:ext uri="{BB962C8B-B14F-4D97-AF65-F5344CB8AC3E}">
        <p14:creationId xmlns:p14="http://schemas.microsoft.com/office/powerpoint/2010/main" val="4167721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CF8F89E-27D3-2445-8AAB-49BFD33A2783}" type="slidenum">
              <a:rPr lang="en-US" smtClean="0"/>
              <a:t>6</a:t>
            </a:fld>
            <a:endParaRPr lang="en-US"/>
          </a:p>
        </p:txBody>
      </p:sp>
    </p:spTree>
    <p:extLst>
      <p:ext uri="{BB962C8B-B14F-4D97-AF65-F5344CB8AC3E}">
        <p14:creationId xmlns:p14="http://schemas.microsoft.com/office/powerpoint/2010/main" val="1439253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49CDE-1CB0-07E7-2ECB-8C9F8EC1C32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454F8B5-9092-0F32-1DBA-0B37FF06C8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D009871-8827-42FF-D8ED-8FC424FC85AC}"/>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5" name="Footer Placeholder 4">
            <a:extLst>
              <a:ext uri="{FF2B5EF4-FFF2-40B4-BE49-F238E27FC236}">
                <a16:creationId xmlns:a16="http://schemas.microsoft.com/office/drawing/2014/main" id="{FC0A891F-2B3A-5D6A-23B9-00538AA038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F1B76D-BE07-1E59-D0EF-18749820255A}"/>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1700439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16D45-AF1E-AA6F-F972-41A4E75B9AA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18199D6-FF09-9AF7-CC91-8CF6405471B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A73AA7D-3B50-76FC-249F-0F57543F353B}"/>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5" name="Footer Placeholder 4">
            <a:extLst>
              <a:ext uri="{FF2B5EF4-FFF2-40B4-BE49-F238E27FC236}">
                <a16:creationId xmlns:a16="http://schemas.microsoft.com/office/drawing/2014/main" id="{4D55B0EB-14BF-0046-5DBD-AB995AFBDF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68EDFC-2D91-C97E-7281-7B8BE3908E13}"/>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3884651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E897F-EEC4-D05C-90FC-B00C61F1650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4F5E1FC-F330-F915-90F7-A79E73F50A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D1A6CF9-0D6E-05B8-F4A8-02F4BE78290B}"/>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5" name="Footer Placeholder 4">
            <a:extLst>
              <a:ext uri="{FF2B5EF4-FFF2-40B4-BE49-F238E27FC236}">
                <a16:creationId xmlns:a16="http://schemas.microsoft.com/office/drawing/2014/main" id="{EF6133BD-F814-6122-3607-CF1218059A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FA372-FD45-F1B8-8885-2DA5A21177C2}"/>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1834755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CE02F-C9B6-8908-3E07-3B76E773854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AB2B20C-1C00-33EE-823E-7D36BE4ABA6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69689CF-526C-E842-68F1-671ACB13A8F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A2DFA64-8FEF-13DA-9DF3-A4716BC078B2}"/>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6" name="Footer Placeholder 5">
            <a:extLst>
              <a:ext uri="{FF2B5EF4-FFF2-40B4-BE49-F238E27FC236}">
                <a16:creationId xmlns:a16="http://schemas.microsoft.com/office/drawing/2014/main" id="{BAF64726-9632-F283-89E2-E66ACC56C1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2EF633-10B1-0327-CB3E-462E59750716}"/>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1782555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E63ED-7B88-0B37-71A6-CEB0AFE75F6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AA07FC7-F79C-529F-F866-1ABB2DDC13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B15A2A3-4A1A-A76D-EF28-1625B924ECD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B06515A-EF0F-B9B7-6FC5-761F18C323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C0FBF3-A3B4-5762-0B6C-747052B9F8B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8388C93-9DBC-FFA0-CA53-822B7C40B964}"/>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8" name="Footer Placeholder 7">
            <a:extLst>
              <a:ext uri="{FF2B5EF4-FFF2-40B4-BE49-F238E27FC236}">
                <a16:creationId xmlns:a16="http://schemas.microsoft.com/office/drawing/2014/main" id="{51990FAF-9BED-86DD-8994-98119A053E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A162B54-1800-469F-1A5B-36008864DFFB}"/>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3294749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66E7A-4ACE-0321-9F3B-350DFECA2A3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85AF8AD-AB47-1053-FC56-6B15B0DD2463}"/>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4" name="Footer Placeholder 3">
            <a:extLst>
              <a:ext uri="{FF2B5EF4-FFF2-40B4-BE49-F238E27FC236}">
                <a16:creationId xmlns:a16="http://schemas.microsoft.com/office/drawing/2014/main" id="{377FF874-71F5-D9DF-0DEE-CB2AE3097C7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F49BBE6-34BF-7FAF-8123-E9DF7A1C75BE}"/>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2815380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2CAB10-9611-70AC-7093-7805858C94E6}"/>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3" name="Footer Placeholder 2">
            <a:extLst>
              <a:ext uri="{FF2B5EF4-FFF2-40B4-BE49-F238E27FC236}">
                <a16:creationId xmlns:a16="http://schemas.microsoft.com/office/drawing/2014/main" id="{EF1172E1-836E-9F68-DBE1-E7B0C4AA389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9EDEBE-032B-7249-37A4-9643AAFD9875}"/>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2843937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BC42F-13D2-1204-9126-22D2B37ECEF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434D446-9D4D-840F-A76D-549680C115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F6F475C-B8E7-B711-ACA4-51FE7495F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DDC033-A0FE-614F-5418-974CF91A3501}"/>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6" name="Footer Placeholder 5">
            <a:extLst>
              <a:ext uri="{FF2B5EF4-FFF2-40B4-BE49-F238E27FC236}">
                <a16:creationId xmlns:a16="http://schemas.microsoft.com/office/drawing/2014/main" id="{9CB062CD-6687-49E6-05A6-9D1DBAF2BE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7D3A4F-150A-71CA-B635-103D7706FD50}"/>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340935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526E-77C3-7662-1E13-B225699A501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F44FF8C-28A6-0CCD-6315-FDCD5DD58F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50E80DF-3257-C75D-D75B-0CB32EC767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1494B6-AC63-BD2A-495D-DB3964FEB5D2}"/>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6" name="Footer Placeholder 5">
            <a:extLst>
              <a:ext uri="{FF2B5EF4-FFF2-40B4-BE49-F238E27FC236}">
                <a16:creationId xmlns:a16="http://schemas.microsoft.com/office/drawing/2014/main" id="{8E406E86-821F-1A3E-0202-9B0E7CF4E9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652F63-AB55-013C-6436-D3E2CC7A8DC1}"/>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79676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9B14C-D3E7-7075-BC26-4525A256E1F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DAB5819-A692-41B7-3190-1726392D51A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A146896-D62B-4E01-F742-B1D023376BEF}"/>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5" name="Footer Placeholder 4">
            <a:extLst>
              <a:ext uri="{FF2B5EF4-FFF2-40B4-BE49-F238E27FC236}">
                <a16:creationId xmlns:a16="http://schemas.microsoft.com/office/drawing/2014/main" id="{9A56444D-8FF8-3B88-F558-AE037F6806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AE7CD0-804C-574A-6433-60A2B68CBC96}"/>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888725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BEA280-39CE-8E4A-D8A7-2B2A7102820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81012A-6DA8-E8EA-7EE1-9E40EF9CAC6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6F007FF-6640-4790-B93E-DF52238B2AEB}"/>
              </a:ext>
            </a:extLst>
          </p:cNvPr>
          <p:cNvSpPr>
            <a:spLocks noGrp="1"/>
          </p:cNvSpPr>
          <p:nvPr>
            <p:ph type="dt" sz="half" idx="10"/>
          </p:nvPr>
        </p:nvSpPr>
        <p:spPr/>
        <p:txBody>
          <a:bodyPr/>
          <a:lstStyle/>
          <a:p>
            <a:fld id="{71F85A5E-096C-424E-8BE0-619B0C41D506}" type="datetimeFigureOut">
              <a:rPr lang="en-US" smtClean="0"/>
              <a:t>9/10/2026</a:t>
            </a:fld>
            <a:endParaRPr lang="en-US"/>
          </a:p>
        </p:txBody>
      </p:sp>
      <p:sp>
        <p:nvSpPr>
          <p:cNvPr id="5" name="Footer Placeholder 4">
            <a:extLst>
              <a:ext uri="{FF2B5EF4-FFF2-40B4-BE49-F238E27FC236}">
                <a16:creationId xmlns:a16="http://schemas.microsoft.com/office/drawing/2014/main" id="{2C13C208-C833-C67E-227F-33108B6E68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49CFF5-73AD-31AC-03FA-84AFFAF0B587}"/>
              </a:ext>
            </a:extLst>
          </p:cNvPr>
          <p:cNvSpPr>
            <a:spLocks noGrp="1"/>
          </p:cNvSpPr>
          <p:nvPr>
            <p:ph type="sldNum" sz="quarter" idx="12"/>
          </p:nvPr>
        </p:nvSpPr>
        <p:spPr/>
        <p:txBody>
          <a:bodyPr/>
          <a:lstStyle/>
          <a:p>
            <a:fld id="{BA29816C-81FB-334F-B1FF-F6A291174A70}" type="slidenum">
              <a:rPr lang="en-US" smtClean="0"/>
              <a:t>‹#›</a:t>
            </a:fld>
            <a:endParaRPr lang="en-US"/>
          </a:p>
        </p:txBody>
      </p:sp>
    </p:spTree>
    <p:extLst>
      <p:ext uri="{BB962C8B-B14F-4D97-AF65-F5344CB8AC3E}">
        <p14:creationId xmlns:p14="http://schemas.microsoft.com/office/powerpoint/2010/main" val="4175877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7FDFAF-4BFC-E1AA-F0A5-722D4C9915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369D9AB-9CAB-84E7-B308-77E84B627E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DF62A5-3039-33C1-27D8-C3E8B473A8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85A5E-096C-424E-8BE0-619B0C41D506}" type="datetimeFigureOut">
              <a:rPr lang="en-US" smtClean="0"/>
              <a:t>9/10/2026</a:t>
            </a:fld>
            <a:endParaRPr lang="en-US"/>
          </a:p>
        </p:txBody>
      </p:sp>
      <p:sp>
        <p:nvSpPr>
          <p:cNvPr id="5" name="Footer Placeholder 4">
            <a:extLst>
              <a:ext uri="{FF2B5EF4-FFF2-40B4-BE49-F238E27FC236}">
                <a16:creationId xmlns:a16="http://schemas.microsoft.com/office/drawing/2014/main" id="{1F4E312C-064E-0E15-5F8D-E5D88E7FB9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5FC686E-227D-7583-0653-6DF246E4CD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29816C-81FB-334F-B1FF-F6A291174A70}" type="slidenum">
              <a:rPr lang="en-US" smtClean="0"/>
              <a:t>‹#›</a:t>
            </a:fld>
            <a:endParaRPr lang="en-US"/>
          </a:p>
        </p:txBody>
      </p:sp>
    </p:spTree>
    <p:extLst>
      <p:ext uri="{BB962C8B-B14F-4D97-AF65-F5344CB8AC3E}">
        <p14:creationId xmlns:p14="http://schemas.microsoft.com/office/powerpoint/2010/main" val="3689392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0.svg"/><Relationship Id="rId7" Type="http://schemas.openxmlformats.org/officeDocument/2006/relationships/image" Target="../media/image13.png"/><Relationship Id="rId12"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2.xml"/><Relationship Id="rId6" Type="http://schemas.microsoft.com/office/2007/relationships/hdphoto" Target="../media/hdphoto1.wdp"/><Relationship Id="rId11" Type="http://schemas.openxmlformats.org/officeDocument/2006/relationships/image" Target="../media/image16.jpeg"/><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image" Target="../media/image11.pn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62D44EE-C852-4460-B8B5-C4F2BC2051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C149DB-CBCD-DADA-1D41-749C3E63CFE9}"/>
              </a:ext>
            </a:extLst>
          </p:cNvPr>
          <p:cNvSpPr>
            <a:spLocks noGrp="1"/>
          </p:cNvSpPr>
          <p:nvPr>
            <p:ph type="ctrTitle"/>
          </p:nvPr>
        </p:nvSpPr>
        <p:spPr>
          <a:xfrm>
            <a:off x="6282188" y="2579789"/>
            <a:ext cx="5334930" cy="1698422"/>
          </a:xfrm>
        </p:spPr>
        <p:txBody>
          <a:bodyPr>
            <a:normAutofit fontScale="90000"/>
          </a:bodyPr>
          <a:lstStyle/>
          <a:p>
            <a:r>
              <a:rPr lang="en-US" dirty="0">
                <a:solidFill>
                  <a:srgbClr val="1B234E"/>
                </a:solidFill>
                <a:latin typeface="Calibri" panose="020F0502020204030204" pitchFamily="34" charset="0"/>
                <a:cs typeface="Calibri" panose="020F0502020204030204" pitchFamily="34" charset="0"/>
              </a:rPr>
              <a:t>WELCOME TO FOUNDATION 2</a:t>
            </a:r>
          </a:p>
        </p:txBody>
      </p:sp>
      <p:sp>
        <p:nvSpPr>
          <p:cNvPr id="3" name="Subtitle 2">
            <a:extLst>
              <a:ext uri="{FF2B5EF4-FFF2-40B4-BE49-F238E27FC236}">
                <a16:creationId xmlns:a16="http://schemas.microsoft.com/office/drawing/2014/main" id="{5A0A1C3F-C72A-F892-DAD8-2D9C923E931D}"/>
              </a:ext>
            </a:extLst>
          </p:cNvPr>
          <p:cNvSpPr>
            <a:spLocks noGrp="1"/>
          </p:cNvSpPr>
          <p:nvPr>
            <p:ph type="subTitle" idx="1"/>
          </p:nvPr>
        </p:nvSpPr>
        <p:spPr>
          <a:xfrm>
            <a:off x="6096000" y="4278211"/>
            <a:ext cx="5334931" cy="416489"/>
          </a:xfrm>
        </p:spPr>
        <p:txBody>
          <a:bodyPr>
            <a:normAutofit lnSpcReduction="10000"/>
          </a:bodyPr>
          <a:lstStyle/>
          <a:p>
            <a:endParaRPr lang="en-US" dirty="0">
              <a:solidFill>
                <a:srgbClr val="FF0000"/>
              </a:solidFill>
              <a:latin typeface="Calibri" panose="020F0502020204030204" pitchFamily="34" charset="0"/>
              <a:cs typeface="Calibri" panose="020F0502020204030204" pitchFamily="34" charset="0"/>
            </a:endParaRPr>
          </a:p>
        </p:txBody>
      </p:sp>
      <p:sp>
        <p:nvSpPr>
          <p:cNvPr id="1033" name="Freeform: Shape 1032">
            <a:extLst>
              <a:ext uri="{FF2B5EF4-FFF2-40B4-BE49-F238E27FC236}">
                <a16:creationId xmlns:a16="http://schemas.microsoft.com/office/drawing/2014/main" id="{658970D8-8D1D-4B5C-894B-E871CC8654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F227E5B6-9132-43CA-B503-37A18562AD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037" name="Freeform: Shape 1036">
            <a:extLst>
              <a:ext uri="{FF2B5EF4-FFF2-40B4-BE49-F238E27FC236}">
                <a16:creationId xmlns:a16="http://schemas.microsoft.com/office/drawing/2014/main" id="{03C2051E-A88D-48E5-BACF-AAED1789272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7821A508-2985-4905-874A-527429BAABF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041" name="Freeform: Shape 1040">
            <a:extLst>
              <a:ext uri="{FF2B5EF4-FFF2-40B4-BE49-F238E27FC236}">
                <a16:creationId xmlns:a16="http://schemas.microsoft.com/office/drawing/2014/main" id="{D2929CB1-0E3C-4B2D-ADC5-0154FB33BA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1026" name="Picture 2" descr="OFSTED | Roe Farm Primary">
            <a:extLst>
              <a:ext uri="{FF2B5EF4-FFF2-40B4-BE49-F238E27FC236}">
                <a16:creationId xmlns:a16="http://schemas.microsoft.com/office/drawing/2014/main" id="{4D0C19EC-2D82-EE09-9E38-C304A135DA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09" r="1167"/>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1043" name="Freeform: Shape 1042">
            <a:extLst>
              <a:ext uri="{FF2B5EF4-FFF2-40B4-BE49-F238E27FC236}">
                <a16:creationId xmlns:a16="http://schemas.microsoft.com/office/drawing/2014/main" id="{5F2F0C84-BE8C-4DC2-A6D3-30349A801D5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4095845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6" name="Rectangle 2065">
            <a:extLst>
              <a:ext uri="{FF2B5EF4-FFF2-40B4-BE49-F238E27FC236}">
                <a16:creationId xmlns:a16="http://schemas.microsoft.com/office/drawing/2014/main" id="{D2B783EE-0239-4717-BBEA-8C9EAC61C82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FD69DD-40E7-DCCB-CB48-D0CD9FCEB471}"/>
              </a:ext>
            </a:extLst>
          </p:cNvPr>
          <p:cNvSpPr>
            <a:spLocks noGrp="1"/>
          </p:cNvSpPr>
          <p:nvPr>
            <p:ph type="title"/>
          </p:nvPr>
        </p:nvSpPr>
        <p:spPr>
          <a:xfrm>
            <a:off x="528790" y="960954"/>
            <a:ext cx="5120561" cy="1325563"/>
          </a:xfrm>
        </p:spPr>
        <p:txBody>
          <a:bodyPr vert="horz" lIns="91440" tIns="45720" rIns="91440" bIns="45720" rtlCol="0" anchor="ctr">
            <a:normAutofit fontScale="90000"/>
          </a:bodyPr>
          <a:lstStyle/>
          <a:p>
            <a:r>
              <a:rPr lang="en-US" sz="6000" kern="1200" dirty="0">
                <a:solidFill>
                  <a:srgbClr val="1B234E"/>
                </a:solidFill>
                <a:latin typeface="+mj-lt"/>
                <a:ea typeface="+mj-ea"/>
                <a:cs typeface="+mj-cs"/>
              </a:rPr>
              <a:t>CLASS TEACHERS</a:t>
            </a:r>
          </a:p>
        </p:txBody>
      </p:sp>
      <p:sp>
        <p:nvSpPr>
          <p:cNvPr id="10" name="Title 1">
            <a:extLst>
              <a:ext uri="{FF2B5EF4-FFF2-40B4-BE49-F238E27FC236}">
                <a16:creationId xmlns:a16="http://schemas.microsoft.com/office/drawing/2014/main" id="{82A0FABC-5DD7-2389-F46A-7D938EF0E445}"/>
              </a:ext>
            </a:extLst>
          </p:cNvPr>
          <p:cNvSpPr txBox="1">
            <a:spLocks/>
          </p:cNvSpPr>
          <p:nvPr/>
        </p:nvSpPr>
        <p:spPr>
          <a:xfrm>
            <a:off x="220131" y="2447728"/>
            <a:ext cx="6183325" cy="4130271"/>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GB" sz="3200" b="1" dirty="0">
                <a:solidFill>
                  <a:srgbClr val="70AE47"/>
                </a:solidFill>
              </a:rPr>
              <a:t>If you want to talk to your child’s teacher, we are both available each morning and afternoon on the playground. </a:t>
            </a:r>
          </a:p>
          <a:p>
            <a:pPr algn="ctr">
              <a:spcAft>
                <a:spcPts val="600"/>
              </a:spcAft>
            </a:pPr>
            <a:endParaRPr lang="en-GB" sz="3200" b="1" dirty="0">
              <a:solidFill>
                <a:srgbClr val="70AE47"/>
              </a:solidFill>
              <a:latin typeface="+mn-lt"/>
              <a:ea typeface="+mn-ea"/>
              <a:cs typeface="+mn-cs"/>
            </a:endParaRPr>
          </a:p>
          <a:p>
            <a:pPr algn="ctr">
              <a:spcAft>
                <a:spcPts val="600"/>
              </a:spcAft>
            </a:pPr>
            <a:r>
              <a:rPr lang="en-US" sz="3200" dirty="0">
                <a:solidFill>
                  <a:srgbClr val="70AE47"/>
                </a:solidFill>
                <a:latin typeface="+mn-lt"/>
                <a:ea typeface="+mn-ea"/>
                <a:cs typeface="+mn-cs"/>
              </a:rPr>
              <a:t>You should now know who your child’s class teacher is. If not, please speak to one of us at the end.</a:t>
            </a:r>
          </a:p>
        </p:txBody>
      </p:sp>
      <p:sp>
        <p:nvSpPr>
          <p:cNvPr id="2068" name="Oval 2067">
            <a:extLst>
              <a:ext uri="{FF2B5EF4-FFF2-40B4-BE49-F238E27FC236}">
                <a16:creationId xmlns:a16="http://schemas.microsoft.com/office/drawing/2014/main" id="{A7B99495-F43F-4D80-A44F-2CB4764EB9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070" name="Arc 2069">
            <a:extLst>
              <a:ext uri="{FF2B5EF4-FFF2-40B4-BE49-F238E27FC236}">
                <a16:creationId xmlns:a16="http://schemas.microsoft.com/office/drawing/2014/main" id="{70BEB1E7-2F88-40BC-B73D-42E5B6F80BF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050" name="Picture 2" descr="A person wearing glasses&#10;&#10;Description automatically generated with medium confidence">
            <a:extLst>
              <a:ext uri="{FF2B5EF4-FFF2-40B4-BE49-F238E27FC236}">
                <a16:creationId xmlns:a16="http://schemas.microsoft.com/office/drawing/2014/main" id="{2E9B8FBE-80C3-4506-ECD1-96ED14DC02F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5455" r="-2" b="17684"/>
          <a:stretch/>
        </p:blipFill>
        <p:spPr bwMode="auto">
          <a:xfrm>
            <a:off x="6261607" y="1"/>
            <a:ext cx="3519312" cy="300790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F6994B-C2FD-5E64-EBD6-328542EC96BE}"/>
              </a:ext>
            </a:extLst>
          </p:cNvPr>
          <p:cNvSpPr txBox="1"/>
          <p:nvPr/>
        </p:nvSpPr>
        <p:spPr>
          <a:xfrm rot="16200000">
            <a:off x="8748990" y="1152790"/>
            <a:ext cx="1325940" cy="369332"/>
          </a:xfrm>
          <a:prstGeom prst="rect">
            <a:avLst/>
          </a:prstGeom>
          <a:noFill/>
        </p:spPr>
        <p:txBody>
          <a:bodyPr wrap="none" rtlCol="0">
            <a:spAutoFit/>
          </a:bodyPr>
          <a:lstStyle/>
          <a:p>
            <a:r>
              <a:rPr lang="en-US" dirty="0">
                <a:solidFill>
                  <a:srgbClr val="FF0000"/>
                </a:solidFill>
              </a:rPr>
              <a:t>Miss O’Hare</a:t>
            </a:r>
          </a:p>
        </p:txBody>
      </p:sp>
      <p:sp>
        <p:nvSpPr>
          <p:cNvPr id="17" name="TextBox 16">
            <a:extLst>
              <a:ext uri="{FF2B5EF4-FFF2-40B4-BE49-F238E27FC236}">
                <a16:creationId xmlns:a16="http://schemas.microsoft.com/office/drawing/2014/main" id="{ED30CBE3-2F50-88E2-DD1A-C979AA865AD6}"/>
              </a:ext>
            </a:extLst>
          </p:cNvPr>
          <p:cNvSpPr txBox="1"/>
          <p:nvPr/>
        </p:nvSpPr>
        <p:spPr>
          <a:xfrm>
            <a:off x="8454979" y="6297939"/>
            <a:ext cx="1119217" cy="369332"/>
          </a:xfrm>
          <a:prstGeom prst="rect">
            <a:avLst/>
          </a:prstGeom>
          <a:noFill/>
        </p:spPr>
        <p:txBody>
          <a:bodyPr wrap="none" rtlCol="0">
            <a:spAutoFit/>
          </a:bodyPr>
          <a:lstStyle/>
          <a:p>
            <a:r>
              <a:rPr lang="en-US" dirty="0" smtClean="0">
                <a:solidFill>
                  <a:srgbClr val="FF0000"/>
                </a:solidFill>
              </a:rPr>
              <a:t>Mr Miller </a:t>
            </a:r>
            <a:endParaRPr lang="en-US" dirty="0">
              <a:solidFill>
                <a:srgbClr val="FF0000"/>
              </a:solidFill>
            </a:endParaRPr>
          </a:p>
        </p:txBody>
      </p:sp>
      <p:sp>
        <p:nvSpPr>
          <p:cNvPr id="7" name="5-point Star 6">
            <a:extLst>
              <a:ext uri="{FF2B5EF4-FFF2-40B4-BE49-F238E27FC236}">
                <a16:creationId xmlns:a16="http://schemas.microsoft.com/office/drawing/2014/main" id="{805BF7D7-C275-35DA-7BD6-35CF9EBB96B8}"/>
              </a:ext>
            </a:extLst>
          </p:cNvPr>
          <p:cNvSpPr/>
          <p:nvPr/>
        </p:nvSpPr>
        <p:spPr>
          <a:xfrm rot="20746324">
            <a:off x="7246285" y="6114999"/>
            <a:ext cx="591370" cy="591370"/>
          </a:xfrm>
          <a:prstGeom prst="star5">
            <a:avLst>
              <a:gd name="adj" fmla="val 27022"/>
              <a:gd name="hf" fmla="val 105146"/>
              <a:gd name="vf" fmla="val 110557"/>
            </a:avLst>
          </a:prstGeom>
          <a:solidFill>
            <a:srgbClr val="5B9BD6"/>
          </a:solidFill>
          <a:ln>
            <a:solidFill>
              <a:srgbClr val="5B9B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8351184" y="3297501"/>
            <a:ext cx="2543129" cy="2928848"/>
          </a:xfrm>
          <a:prstGeom prst="ellipse">
            <a:avLst/>
          </a:prstGeom>
          <a:ln>
            <a:noFill/>
          </a:ln>
          <a:effectLst>
            <a:softEdge rad="112500"/>
          </a:effectLst>
        </p:spPr>
      </p:pic>
    </p:spTree>
    <p:extLst>
      <p:ext uri="{BB962C8B-B14F-4D97-AF65-F5344CB8AC3E}">
        <p14:creationId xmlns:p14="http://schemas.microsoft.com/office/powerpoint/2010/main" val="10510178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3" name="Rectangle 3082">
            <a:extLst>
              <a:ext uri="{FF2B5EF4-FFF2-40B4-BE49-F238E27FC236}">
                <a16:creationId xmlns:a16="http://schemas.microsoft.com/office/drawing/2014/main" id="{D2B783EE-0239-4717-BBEA-8C9EAC61C82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1D72F5-DD73-BFED-CDE9-16D32B9A635C}"/>
              </a:ext>
            </a:extLst>
          </p:cNvPr>
          <p:cNvSpPr>
            <a:spLocks noGrp="1"/>
          </p:cNvSpPr>
          <p:nvPr>
            <p:ph type="title"/>
          </p:nvPr>
        </p:nvSpPr>
        <p:spPr>
          <a:xfrm>
            <a:off x="272888" y="1305052"/>
            <a:ext cx="5423406" cy="1325563"/>
          </a:xfrm>
        </p:spPr>
        <p:txBody>
          <a:bodyPr>
            <a:normAutofit/>
          </a:bodyPr>
          <a:lstStyle/>
          <a:p>
            <a:r>
              <a:rPr lang="en-US" dirty="0">
                <a:solidFill>
                  <a:srgbClr val="5B9BD6"/>
                </a:solidFill>
              </a:rPr>
              <a:t>TEACHING ASSISTANTS</a:t>
            </a:r>
          </a:p>
        </p:txBody>
      </p:sp>
      <p:sp>
        <p:nvSpPr>
          <p:cNvPr id="3080" name="Content Placeholder 3079">
            <a:extLst>
              <a:ext uri="{FF2B5EF4-FFF2-40B4-BE49-F238E27FC236}">
                <a16:creationId xmlns:a16="http://schemas.microsoft.com/office/drawing/2014/main" id="{30A10BAA-6C1F-783B-54B2-8DC6C9A96071}"/>
              </a:ext>
            </a:extLst>
          </p:cNvPr>
          <p:cNvSpPr>
            <a:spLocks noGrp="1"/>
          </p:cNvSpPr>
          <p:nvPr>
            <p:ph idx="1"/>
          </p:nvPr>
        </p:nvSpPr>
        <p:spPr>
          <a:xfrm>
            <a:off x="597408" y="2498598"/>
            <a:ext cx="5664199" cy="3457575"/>
          </a:xfrm>
        </p:spPr>
        <p:txBody>
          <a:bodyPr>
            <a:normAutofit fontScale="92500" lnSpcReduction="20000"/>
          </a:bodyPr>
          <a:lstStyle/>
          <a:p>
            <a:pPr marL="0" indent="0" algn="ctr">
              <a:buNone/>
            </a:pPr>
            <a:r>
              <a:rPr lang="en-US" dirty="0">
                <a:solidFill>
                  <a:srgbClr val="1B234E"/>
                </a:solidFill>
              </a:rPr>
              <a:t>Both of our teaching assistants are extremely knowledgeable and if your child’s class teacher is unavailable, they will also be happy to talk to you. </a:t>
            </a:r>
          </a:p>
          <a:p>
            <a:pPr marL="0" indent="0" algn="ctr">
              <a:buNone/>
            </a:pPr>
            <a:endParaRPr lang="en-US" dirty="0">
              <a:solidFill>
                <a:srgbClr val="1B234E"/>
              </a:solidFill>
            </a:endParaRPr>
          </a:p>
          <a:p>
            <a:pPr marL="0" indent="0" algn="ctr">
              <a:buNone/>
            </a:pPr>
            <a:r>
              <a:rPr lang="en-US" dirty="0" smtClean="0">
                <a:solidFill>
                  <a:srgbClr val="1B234E"/>
                </a:solidFill>
              </a:rPr>
              <a:t>Miss Bill works </a:t>
            </a:r>
            <a:r>
              <a:rPr lang="en-US" dirty="0">
                <a:solidFill>
                  <a:srgbClr val="1B234E"/>
                </a:solidFill>
              </a:rPr>
              <a:t>primarily with </a:t>
            </a:r>
            <a:r>
              <a:rPr lang="en-US" dirty="0" smtClean="0">
                <a:solidFill>
                  <a:srgbClr val="1B234E"/>
                </a:solidFill>
              </a:rPr>
              <a:t>Mr Miller’ </a:t>
            </a:r>
            <a:r>
              <a:rPr lang="en-US" dirty="0">
                <a:solidFill>
                  <a:srgbClr val="1B234E"/>
                </a:solidFill>
              </a:rPr>
              <a:t>class and Mrs Drury works with Miss O’Hare’s class</a:t>
            </a:r>
            <a:r>
              <a:rPr lang="en-US" dirty="0" smtClean="0">
                <a:solidFill>
                  <a:srgbClr val="1B234E"/>
                </a:solidFill>
              </a:rPr>
              <a:t>. </a:t>
            </a:r>
            <a:r>
              <a:rPr lang="en-US" dirty="0" err="1" smtClean="0">
                <a:solidFill>
                  <a:srgbClr val="1B234E"/>
                </a:solidFill>
              </a:rPr>
              <a:t>Mrs</a:t>
            </a:r>
            <a:r>
              <a:rPr lang="en-US" dirty="0" smtClean="0">
                <a:solidFill>
                  <a:srgbClr val="1B234E"/>
                </a:solidFill>
              </a:rPr>
              <a:t> Drury (HLTA) will also cover classes when the teachers are on PPA and Management time. </a:t>
            </a:r>
            <a:endParaRPr lang="en-US" dirty="0">
              <a:solidFill>
                <a:srgbClr val="1B234E"/>
              </a:solidFill>
            </a:endParaRPr>
          </a:p>
        </p:txBody>
      </p:sp>
      <p:sp>
        <p:nvSpPr>
          <p:cNvPr id="3085" name="Oval 3084">
            <a:extLst>
              <a:ext uri="{FF2B5EF4-FFF2-40B4-BE49-F238E27FC236}">
                <a16:creationId xmlns:a16="http://schemas.microsoft.com/office/drawing/2014/main" id="{A7B99495-F43F-4D80-A44F-2CB4764EB9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3074" name="Picture 2">
            <a:extLst>
              <a:ext uri="{FF2B5EF4-FFF2-40B4-BE49-F238E27FC236}">
                <a16:creationId xmlns:a16="http://schemas.microsoft.com/office/drawing/2014/main" id="{0D29C4E5-425C-5173-C251-1ACFC7B62D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813" b="9622"/>
          <a:stretch/>
        </p:blipFill>
        <p:spPr bwMode="auto">
          <a:xfrm>
            <a:off x="7901259" y="2727729"/>
            <a:ext cx="4290741" cy="413027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087" name="Arc 3086">
            <a:extLst>
              <a:ext uri="{FF2B5EF4-FFF2-40B4-BE49-F238E27FC236}">
                <a16:creationId xmlns:a16="http://schemas.microsoft.com/office/drawing/2014/main" id="{70BEB1E7-2F88-40BC-B73D-42E5B6F80BF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riangle 3">
            <a:extLst>
              <a:ext uri="{FF2B5EF4-FFF2-40B4-BE49-F238E27FC236}">
                <a16:creationId xmlns:a16="http://schemas.microsoft.com/office/drawing/2014/main" id="{B7E86A51-36FA-3D67-9001-3B729691ACF7}"/>
              </a:ext>
            </a:extLst>
          </p:cNvPr>
          <p:cNvSpPr/>
          <p:nvPr/>
        </p:nvSpPr>
        <p:spPr>
          <a:xfrm>
            <a:off x="7337598" y="6023907"/>
            <a:ext cx="707136" cy="6096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CBDF74-04CF-1606-D4A0-58228EA47AD9}"/>
              </a:ext>
            </a:extLst>
          </p:cNvPr>
          <p:cNvSpPr txBox="1"/>
          <p:nvPr/>
        </p:nvSpPr>
        <p:spPr>
          <a:xfrm rot="16200000">
            <a:off x="6176377" y="1120197"/>
            <a:ext cx="950901" cy="369332"/>
          </a:xfrm>
          <a:prstGeom prst="rect">
            <a:avLst/>
          </a:prstGeom>
          <a:noFill/>
        </p:spPr>
        <p:txBody>
          <a:bodyPr wrap="none" rtlCol="0">
            <a:spAutoFit/>
          </a:bodyPr>
          <a:lstStyle/>
          <a:p>
            <a:r>
              <a:rPr lang="en-US" dirty="0" smtClean="0">
                <a:solidFill>
                  <a:srgbClr val="70AE47"/>
                </a:solidFill>
              </a:rPr>
              <a:t>Miss Bill</a:t>
            </a:r>
            <a:endParaRPr lang="en-US" dirty="0">
              <a:solidFill>
                <a:srgbClr val="70AE47"/>
              </a:solidFill>
            </a:endParaRPr>
          </a:p>
        </p:txBody>
      </p:sp>
      <p:sp>
        <p:nvSpPr>
          <p:cNvPr id="12" name="TextBox 11">
            <a:extLst>
              <a:ext uri="{FF2B5EF4-FFF2-40B4-BE49-F238E27FC236}">
                <a16:creationId xmlns:a16="http://schemas.microsoft.com/office/drawing/2014/main" id="{86A2D196-E206-13FC-199E-11383170A4B3}"/>
              </a:ext>
            </a:extLst>
          </p:cNvPr>
          <p:cNvSpPr txBox="1"/>
          <p:nvPr/>
        </p:nvSpPr>
        <p:spPr>
          <a:xfrm rot="1789473">
            <a:off x="10970459" y="3306942"/>
            <a:ext cx="1130822" cy="369332"/>
          </a:xfrm>
          <a:prstGeom prst="rect">
            <a:avLst/>
          </a:prstGeom>
          <a:noFill/>
        </p:spPr>
        <p:txBody>
          <a:bodyPr wrap="none" rtlCol="0">
            <a:spAutoFit/>
          </a:bodyPr>
          <a:lstStyle/>
          <a:p>
            <a:r>
              <a:rPr lang="en-US" dirty="0">
                <a:solidFill>
                  <a:srgbClr val="70AE47"/>
                </a:solidFill>
              </a:rPr>
              <a:t>Mrs Drury</a:t>
            </a:r>
          </a:p>
        </p:txBody>
      </p:sp>
      <p:pic>
        <p:nvPicPr>
          <p:cNvPr id="3" name="Picture 2"/>
          <p:cNvPicPr>
            <a:picLocks noChangeAspect="1"/>
          </p:cNvPicPr>
          <p:nvPr/>
        </p:nvPicPr>
        <p:blipFill>
          <a:blip r:embed="rId3"/>
          <a:stretch>
            <a:fillRect/>
          </a:stretch>
        </p:blipFill>
        <p:spPr>
          <a:xfrm>
            <a:off x="7154313" y="137281"/>
            <a:ext cx="2114377" cy="2588090"/>
          </a:xfrm>
          <a:prstGeom prst="ellipse">
            <a:avLst/>
          </a:prstGeom>
          <a:ln>
            <a:noFill/>
          </a:ln>
          <a:effectLst>
            <a:softEdge rad="112500"/>
          </a:effectLst>
        </p:spPr>
      </p:pic>
    </p:spTree>
    <p:extLst>
      <p:ext uri="{BB962C8B-B14F-4D97-AF65-F5344CB8AC3E}">
        <p14:creationId xmlns:p14="http://schemas.microsoft.com/office/powerpoint/2010/main" val="23547562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7" name="Rectangle 4106">
            <a:extLst>
              <a:ext uri="{FF2B5EF4-FFF2-40B4-BE49-F238E27FC236}">
                <a16:creationId xmlns:a16="http://schemas.microsoft.com/office/drawing/2014/main" id="{72D05657-94EE-4B2D-BC1B-A1D06506365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Arc 4108">
            <a:extLst>
              <a:ext uri="{FF2B5EF4-FFF2-40B4-BE49-F238E27FC236}">
                <a16:creationId xmlns:a16="http://schemas.microsoft.com/office/drawing/2014/main" id="{7586665A-47B3-4AEE-BC94-15D89FF706B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5099" y="486184"/>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4B43EC3C-3F12-C2D2-343E-C258A9DD8929}"/>
              </a:ext>
            </a:extLst>
          </p:cNvPr>
          <p:cNvSpPr>
            <a:spLocks noGrp="1"/>
          </p:cNvSpPr>
          <p:nvPr>
            <p:ph type="title"/>
          </p:nvPr>
        </p:nvSpPr>
        <p:spPr>
          <a:xfrm>
            <a:off x="4184542" y="258142"/>
            <a:ext cx="7363990" cy="1325563"/>
          </a:xfrm>
        </p:spPr>
        <p:txBody>
          <a:bodyPr>
            <a:normAutofit/>
          </a:bodyPr>
          <a:lstStyle/>
          <a:p>
            <a:r>
              <a:rPr lang="en-US" dirty="0">
                <a:solidFill>
                  <a:srgbClr val="70AE47"/>
                </a:solidFill>
              </a:rPr>
              <a:t>SUPPORT STAFF</a:t>
            </a:r>
          </a:p>
        </p:txBody>
      </p:sp>
      <p:pic>
        <p:nvPicPr>
          <p:cNvPr id="4100" name="Picture 4">
            <a:extLst>
              <a:ext uri="{FF2B5EF4-FFF2-40B4-BE49-F238E27FC236}">
                <a16:creationId xmlns:a16="http://schemas.microsoft.com/office/drawing/2014/main" id="{4BE0927B-B53F-8425-EC8C-49CE094CE7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003" b="3"/>
          <a:stretch/>
        </p:blipFill>
        <p:spPr bwMode="auto">
          <a:xfrm>
            <a:off x="581526" y="3486449"/>
            <a:ext cx="3118718" cy="311871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104" name="Content Placeholder 4103">
            <a:extLst>
              <a:ext uri="{FF2B5EF4-FFF2-40B4-BE49-F238E27FC236}">
                <a16:creationId xmlns:a16="http://schemas.microsoft.com/office/drawing/2014/main" id="{9B874BC9-C9A9-EB3E-3C38-F0805A639385}"/>
              </a:ext>
            </a:extLst>
          </p:cNvPr>
          <p:cNvSpPr>
            <a:spLocks noGrp="1"/>
          </p:cNvSpPr>
          <p:nvPr>
            <p:ph idx="1"/>
          </p:nvPr>
        </p:nvSpPr>
        <p:spPr>
          <a:xfrm>
            <a:off x="4184542" y="1811747"/>
            <a:ext cx="7363990" cy="4486275"/>
          </a:xfrm>
        </p:spPr>
        <p:txBody>
          <a:bodyPr>
            <a:normAutofit fontScale="92500" lnSpcReduction="10000"/>
          </a:bodyPr>
          <a:lstStyle/>
          <a:p>
            <a:pPr marL="0" indent="0">
              <a:buNone/>
            </a:pPr>
            <a:r>
              <a:rPr lang="en-GB" dirty="0" smtClean="0">
                <a:solidFill>
                  <a:srgbClr val="5B9BD6"/>
                </a:solidFill>
              </a:rPr>
              <a:t>Mr </a:t>
            </a:r>
            <a:r>
              <a:rPr lang="en-GB" dirty="0">
                <a:solidFill>
                  <a:srgbClr val="5B9BD6"/>
                </a:solidFill>
              </a:rPr>
              <a:t>Dodson and Mrs Thompson are our SENDCOs/Inclusion Leads and support children and families across the whole school. If you have any concerns or would like any advice or support, they are always happy to help</a:t>
            </a:r>
            <a:r>
              <a:rPr lang="en-GB" dirty="0" smtClean="0">
                <a:solidFill>
                  <a:srgbClr val="5B9BD6"/>
                </a:solidFill>
              </a:rPr>
              <a:t>.</a:t>
            </a:r>
            <a:endParaRPr lang="en-US" dirty="0">
              <a:solidFill>
                <a:srgbClr val="5B9BD6"/>
              </a:solidFill>
            </a:endParaRPr>
          </a:p>
          <a:p>
            <a:pPr marL="0" indent="0">
              <a:buNone/>
            </a:pPr>
            <a:endParaRPr lang="en-US" dirty="0">
              <a:solidFill>
                <a:srgbClr val="5B9BD6"/>
              </a:solidFill>
            </a:endParaRPr>
          </a:p>
          <a:p>
            <a:pPr marL="0" indent="0">
              <a:buNone/>
            </a:pPr>
            <a:endParaRPr lang="en-US" dirty="0">
              <a:solidFill>
                <a:srgbClr val="5B9BD6"/>
              </a:solidFill>
            </a:endParaRPr>
          </a:p>
          <a:p>
            <a:pPr marL="0" indent="0">
              <a:buNone/>
            </a:pPr>
            <a:endParaRPr lang="en-US" dirty="0">
              <a:solidFill>
                <a:srgbClr val="5B9BD6"/>
              </a:solidFill>
            </a:endParaRPr>
          </a:p>
          <a:p>
            <a:pPr marL="0" indent="0">
              <a:buNone/>
            </a:pPr>
            <a:r>
              <a:rPr lang="en-US" dirty="0">
                <a:solidFill>
                  <a:srgbClr val="5B9BD6"/>
                </a:solidFill>
              </a:rPr>
              <a:t>Mrs Morton supports children if they need help developing their speech and language skills</a:t>
            </a:r>
            <a:r>
              <a:rPr lang="en-US" dirty="0" smtClean="0">
                <a:solidFill>
                  <a:srgbClr val="5B9BD6"/>
                </a:solidFill>
              </a:rPr>
              <a:t>. She also covers some classes when Miss O’Hare or Mr Miller are out for PPA or Management time. </a:t>
            </a:r>
            <a:endParaRPr lang="en-US" dirty="0">
              <a:solidFill>
                <a:srgbClr val="5B9BD6"/>
              </a:solidFill>
            </a:endParaRPr>
          </a:p>
        </p:txBody>
      </p:sp>
      <p:sp>
        <p:nvSpPr>
          <p:cNvPr id="4" name="Rectangle 3">
            <a:extLst>
              <a:ext uri="{FF2B5EF4-FFF2-40B4-BE49-F238E27FC236}">
                <a16:creationId xmlns:a16="http://schemas.microsoft.com/office/drawing/2014/main" id="{EC42A182-5101-B267-DC34-B85E87986EF6}"/>
              </a:ext>
            </a:extLst>
          </p:cNvPr>
          <p:cNvSpPr/>
          <p:nvPr/>
        </p:nvSpPr>
        <p:spPr>
          <a:xfrm>
            <a:off x="4184542" y="3742267"/>
            <a:ext cx="7363990" cy="169334"/>
          </a:xfrm>
          <a:prstGeom prst="rect">
            <a:avLst/>
          </a:prstGeom>
          <a:solidFill>
            <a:srgbClr val="EE7D31"/>
          </a:solidFill>
          <a:ln>
            <a:solidFill>
              <a:srgbClr val="EE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5-point Star 9">
            <a:extLst>
              <a:ext uri="{FF2B5EF4-FFF2-40B4-BE49-F238E27FC236}">
                <a16:creationId xmlns:a16="http://schemas.microsoft.com/office/drawing/2014/main" id="{0CA1FCD8-CC66-43FD-7532-B7D28E5B5C40}"/>
              </a:ext>
            </a:extLst>
          </p:cNvPr>
          <p:cNvSpPr/>
          <p:nvPr/>
        </p:nvSpPr>
        <p:spPr>
          <a:xfrm rot="20746324">
            <a:off x="11215293" y="6002337"/>
            <a:ext cx="591370" cy="591370"/>
          </a:xfrm>
          <a:prstGeom prst="star5">
            <a:avLst>
              <a:gd name="adj" fmla="val 27022"/>
              <a:gd name="hf" fmla="val 105146"/>
              <a:gd name="vf" fmla="val 110557"/>
            </a:avLst>
          </a:prstGeom>
          <a:solidFill>
            <a:srgbClr val="1B234E"/>
          </a:solidFill>
          <a:ln>
            <a:solidFill>
              <a:srgbClr val="1B2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B234E"/>
              </a:solidFill>
            </a:endParaRPr>
          </a:p>
        </p:txBody>
      </p:sp>
      <p:cxnSp>
        <p:nvCxnSpPr>
          <p:cNvPr id="14" name="Straight Arrow Connector 13">
            <a:extLst>
              <a:ext uri="{FF2B5EF4-FFF2-40B4-BE49-F238E27FC236}">
                <a16:creationId xmlns:a16="http://schemas.microsoft.com/office/drawing/2014/main" id="{8A2FDE42-FBCB-0D7C-91F5-DE3C04A1D4C0}"/>
              </a:ext>
            </a:extLst>
          </p:cNvPr>
          <p:cNvCxnSpPr>
            <a:cxnSpLocks/>
          </p:cNvCxnSpPr>
          <p:nvPr/>
        </p:nvCxnSpPr>
        <p:spPr>
          <a:xfrm flipH="1">
            <a:off x="3247834" y="5356657"/>
            <a:ext cx="933342" cy="73001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a:stretch>
            <a:fillRect/>
          </a:stretch>
        </p:blipFill>
        <p:spPr>
          <a:xfrm>
            <a:off x="170497" y="219995"/>
            <a:ext cx="1779081" cy="1982878"/>
          </a:xfrm>
          <a:prstGeom prst="ellipse">
            <a:avLst/>
          </a:prstGeom>
          <a:ln>
            <a:noFill/>
          </a:ln>
          <a:effectLst>
            <a:softEdge rad="112500"/>
          </a:effectLst>
        </p:spPr>
      </p:pic>
      <p:sp>
        <p:nvSpPr>
          <p:cNvPr id="5" name="AutoShape 2" descr="data:image/jpeg;base64,/9j/4AAQSkZJRgABAQAAYABgAAD/4QDqRXhpZgAATU0AKgAAAAgACQEPAAIAAAAGAAAAegEQAAIAAAAPAAAAgAESAAMAAAABAAEAAAEaAAUAAAABAAAAkAEbAAUAAAABAAAAmAEoAAMAAAABAAIAAAExAAIAAAAUAAAAoAE8AAIAAAAPAAAAtIdpAAQAAAABAAAAxAAAAABFUFNPTgBFVC0yNTUwIFNlcmllcwAAAAAAYAAAAAEAAABgAAAAAUFwcGxlIEltYWdlIENhcHR1cmUAQXBwbGUgTWFjIE9TIFgAAAACoAIABAAAAAEAAAFxoAMABAAAAAEAAAG+AAAAAP/tADhQaG90b3Nob3AgMy4wADhCSU0EBAAAAAAAADhCSU0EJQAAAAAAENQdjNmPALIE6YAJmOz4Qn7/4gxYSUNDX1BST0ZJTEUAAQEAAAxITGlubwIQAABtbnRyUkdCIFhZWiAHzgACAAkABgAxAABhY3NwTVNGVAAAAABJRUMgc1JHQgAAAAAAAAAAAAAAAAAA9tYAAQAAAADTLUhQICAAAAAAAAAAAAAAAAAAAAAAAAAAAAAAAAAAAAAAAAAAAAAAAAAAAAAAAAAAAAAAABFjcHJ0AAABUAAAADNkZXNjAAABhAAAAGx3dHB0AAAB8AAAABRia3B0AAACBAAAABRyWFlaAAACGAAAABRnWFlaAAACLAAAABRiWFlaAAACQAAAABRkbW5kAAACVAAAAHBkbWRkAAACxAAAAIh2dWVkAAADTAAAAIZ2aWV3AAAD1AAAACRsdW1pAAAD+AAAABRtZWFzAAAEDAAAACR0ZWNoAAAEMAAAAAxyVFJDAAAEPAAACAxnVFJDAAAEPAAACAxiVFJDAAAEPAAACAx0ZXh0AAAAAENvcHlyaWdodCAoYykgMTk5OCBIZXdsZXR0LVBhY2thcmQgQ29tcGFueQAAZGVzYwAAAAAAAAASc1JHQiBJRUM2MTk2Ni0yLjEAAAAAAAAAAAAAABJzUkdCIElFQzYxOTY2LTIuMQAAAAAAAAAAAAAAAAAAAAAAAAAAAAAAAAAAAAAAAAAAAAAAAAAAAAAAAAAAAAAAAAAAWFlaIAAAAAAAAPNRAAEAAAABFsxYWVogAAAAAAAAAAAAAAAAAAAAAFhZWiAAAAAAAABvogAAOPUAAAOQWFlaIAAAAAAAAGKZAAC3hQAAGNpYWVogAAAAAAAAJKAAAA+EAAC2z2Rlc2MAAAAAAAAAFklFQyBodHRwOi8vd3d3LmllYy5jaAAAAAAAAAAAAAAAFklFQyBodHRwOi8vd3d3LmllYy5jaAAAAAAAAAAAAAAAAAAAAAAAAAAAAAAAAAAAAAAAAAAAAAAAAAAAAAAAAAAAAABkZXNjAAAAAAAAAC5JRUMgNjE5NjYtMi4xIERlZmF1bHQgUkdCIGNvbG91ciBzcGFjZSAtIHNSR0IAAAAAAAAAAAAAAC5JRUMgNjE5NjYtMi4xIERlZmF1bHQgUkdCIGNvbG91ciBzcGFjZSAtIHNSR0IAAAAAAAAAAAAAAAAAAAAAAAAAAAAAZGVzYwAAAAAAAAAsUmVmZXJlbmNlIFZpZXdpbmcgQ29uZGl0aW9uIGluIElFQzYxOTY2LTIuMQAAAAAAAAAAAAAALFJlZmVyZW5jZSBWaWV3aW5nIENvbmRpdGlvbiBpbiBJRUM2MTk2Ni0yLjEAAAAAAAAAAAAAAAAAAAAAAAAAAAAAAAAAAHZpZXcAAAAAABOk/gAUXy4AEM8UAAPtzAAEEwsAA1yeAAAAAVhZWiAAAAAAAEwJVgBQAAAAVx/nbWVhcwAAAAAAAAABAAAAAAAAAAAAAAAAAAAAAAAAAo8AAAACc2lnIAAAAABDUlQgY3VydgAAAAAAAAQAAAAABQAKAA8AFAAZAB4AIwAoAC0AMgA3ADsAQABFAEoATwBUAFkAXgBjAGgAbQByAHcAfACBAIYAiwCQAJUAmgCfAKQAqQCuALIAtwC8AMEAxgDLANAA1QDbAOAA5QDrAPAA9gD7AQEBBwENARMBGQEfASUBKwEyATgBPgFFAUwBUgFZAWABZwFuAXUBfAGDAYsBkgGaAaEBqQGxAbkBwQHJAdEB2QHhAekB8gH6AgMCDAIUAh0CJgIvAjgCQQJLAlQCXQJnAnECegKEAo4CmAKiAqwCtgLBAssC1QLgAusC9QMAAwsDFgMhAy0DOANDA08DWgNmA3IDfgOKA5YDogOuA7oDxwPTA+AD7AP5BAYEEwQgBC0EOwRIBFUEYwRxBH4EjASaBKgEtgTEBNME4QTwBP4FDQUcBSsFOgVJBVgFZwV3BYYFlgWmBbUFxQXVBeUF9gYGBhYGJwY3BkgGWQZqBnsGjAadBq8GwAbRBuMG9QcHBxkHKwc9B08HYQd0B4YHmQesB78H0gflB/gICwgfCDIIRghaCG4IggiWCKoIvgjSCOcI+wkQCSUJOglPCWQJeQmPCaQJugnPCeUJ+woRCicKPQpUCmoKgQqYCq4KxQrcCvMLCwsiCzkLUQtpC4ALmAuwC8gL4Qv5DBIMKgxDDFwMdQyODKcMwAzZDPMNDQ0mDUANWg10DY4NqQ3DDd4N+A4TDi4OSQ5kDn8Omw62DtIO7g8JDyUPQQ9eD3oPlg+zD88P7BAJECYQQxBhEH4QmxC5ENcQ9RETETERTxFtEYwRqhHJEegSBxImEkUSZBKEEqMSwxLjEwMTIxNDE2MTgxOkE8UT5RQGFCcUSRRqFIsUrRTOFPAVEhU0FVYVeBWbFb0V4BYDFiYWSRZsFo8WshbWFvoXHRdBF2UXiReuF9IX9xgbGEAYZRiKGK8Y1Rj6GSAZRRlrGZEZtxndGgQaKhpRGncanhrFGuwbFBs7G2MbihuyG9ocAhwqHFIcexyjHMwc9R0eHUcdcB2ZHcMd7B4WHkAeah6UHr4e6R8THz4faR+UH78f6iAVIEEgbCCYIMQg8CEcIUghdSGhIc4h+yInIlUigiKvIt0jCiM4I2YjlCPCI/AkHyRNJHwkqyTaJQklOCVoJZclxyX3JicmVyaHJrcm6CcYJ0kneierJ9woDSg/KHEooijUKQYpOClrKZ0p0CoCKjUqaCqbKs8rAis2K2krnSvRLAUsOSxuLKIs1y0MLUEtdi2rLeEuFi5MLoIuty7uLyQvWi+RL8cv/jA1MGwwpDDbMRIxSjGCMbox8jIqMmMymzLUMw0zRjN/M7gz8TQrNGU0njTYNRM1TTWHNcI1/TY3NnI2rjbpNyQ3YDecN9c4FDhQOIw4yDkFOUI5fzm8Ofk6Njp0OrI67zstO2s7qjvoPCc8ZTykPOM9Ij1hPaE94D4gPmA+oD7gPyE/YT+iP+JAI0BkQKZA50EpQWpBrEHuQjBCckK1QvdDOkN9Q8BEA0RHRIpEzkUSRVVFmkXeRiJGZ0arRvBHNUd7R8BIBUhLSJFI10kdSWNJqUnwSjdKfUrESwxLU0uaS+JMKkxyTLpNAk1KTZNN3E4lTm5Ot08AT0lPk0/dUCdQcVC7UQZRUFGbUeZSMVJ8UsdTE1NfU6pT9lRCVI9U21UoVXVVwlYPVlxWqVb3V0RXklfgWC9YfVjLWRpZaVm4WgdaVlqmWvVbRVuVW+VcNVyGXNZdJ114XcleGl5sXr1fD19hX7NgBWBXYKpg/GFPYaJh9WJJYpxi8GNDY5dj62RAZJRk6WU9ZZJl52Y9ZpJm6Gc9Z5Nn6Wg/aJZo7GlDaZpp8WpIap9q92tPa6dr/2xXbK9tCG1gbbluEm5rbsRvHm94b9FwK3CGcOBxOnGVcfByS3KmcwFzXXO4dBR0cHTMdSh1hXXhdj52m3b4d1Z3s3gReG54zHkqeYl553pGeqV7BHtje8J8IXyBfOF9QX2hfgF+Yn7CfyN/hH/lgEeAqIEKgWuBzYIwgpKC9INXg7qEHYSAhOOFR4Wrhg6GcobXhzuHn4gEiGmIzokziZmJ/opkisqLMIuWi/yMY4zKjTGNmI3/jmaOzo82j56QBpBukNaRP5GokhGSepLjk02TtpQglIqU9JVflcmWNJaflwqXdZfgmEyYuJkkmZCZ/JpomtWbQpuvnByciZz3nWSd0p5Anq6fHZ+Ln/qgaaDYoUehtqImopajBqN2o+akVqTHpTilqaYapoum/adup+CoUqjEqTepqaocqo+rAqt1q+msXKzQrUStuK4trqGvFq+LsACwdbDqsWCx1rJLssKzOLOutCW0nLUTtYq2AbZ5tvC3aLfguFm40blKucK6O7q1uy67p7whvJu9Fb2Pvgq+hL7/v3q/9cBwwOzBZ8Hjwl/C28NYw9TEUcTOxUvFyMZGxsPHQce/yD3IvMk6ybnKOMq3yzbLtsw1zLXNNc21zjbOts83z7jQOdC60TzRvtI/0sHTRNPG1EnUy9VO1dHWVdbY11zX4Nhk2OjZbNnx2nba+9uA3AXcit0Q3ZbeHN6i3ynfr+A24L3hROHM4lPi2+Nj4+vkc+T85YTmDeaW5x/nqegy6LzpRunQ6lvq5etw6/vshu0R7ZzuKO6070DvzPBY8OXxcvH/8ozzGfOn9DT0wvVQ9d72bfb794r4Gfio+Tj5x/pX+uf7d/wH/Jj9Kf26/kv+3P9t////wAARCAG+AX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sAQwACAgICAgIDAgIDBQMDAwUGBQUFBQYIBgYGBgYICggICAgICAoKCgoKCgoKDAwMDAwMDg4ODg4PDw8PDw8PDw8P/9sAQwECAgIEBAQHBAQHEAsJCxAQEBAQEBAQEBAQEBAQEBAQEBAQEBAQEBAQEBAQEBAQEBAQEBAQEBAQEBAQEBAQEBAQ/90ABAAY/9oADAMBAAIRAxEAPwD98Bg07GRx+NAyR/nNJyOTyKAF470EAZwKXOaTikADHpSYwSKXjoOKQYpgxrDpTMtu5qY+lIQDjNCYgB4A65pRjOPSgDHJpF6ZxQMUZzQc9qXj8aCOOOKBMQ9c+lJz+FL0pBxxSQWD26Uo5pe/tSH+dNjuJjgZ/KjNAHakyevbigbQoHU0meaXgg+9HtQhAAD1pQMcUnGCDR247UgF4wCTTcHdSg5xRwO9MQABenXPrS7c9OKMg/jS5OOMUDD2ppp3T/69J1oQCt6n86MnNGeuKQZyTigBQT+FHPpmjFHPWgQ3AI9qGBA6Zp39KD7daLgRllxg8E0uOmacR0yfzo289aLgKDx60nI+lL1yaBTGKDzx0o4PGaUc03gZPrSELjjFGM5oAFL9aYxOe9IME8UvTpSEigQY/AU3kAmnEZ46fWkPr1IFACbR6UbR6UYf+8aMP/eNUPQ//9D98higHJ5pecUEBuo/KkAHAz39aTHcU0AjoaUE9WpjHdD1pR34pM5ANGaQgPoOtB7e9IpGOKTLHtQA/tTV/SmBmUDcvPtTgyEZoAcB3PFJkdKTn8D3pcj86YgyCOD0o5PGaQk5wKbkZxSGO6fhSFh680zd3NI0mP8APegB+eMik3diazL7VLTTrc3F02FX0GT+Q5NfPPjX9p74feDlmhmeS7vY2CeTCUbazZxvYMQg45zyPSubEYylT/iOxtRw86j5YK59MBhjrmqd7qljpttJe6hcJbwQqXeSRgiqq8kkngAe9fmD4n/ba8S3l648PQW1tY7ZHUjEsxUcIMhyMk99uOnWvlfxz8evGvjG6ZPEGpzyxjyozHkAZX52ZQB5SHpnIyfT08uedXX7uD+f/Auzvp5W/tyP1O8W/tefB/w3bSXNnqL6ykcphaSzjaWEOo3MPNA2EKvJwT6dcCvn7Xf+ChPhoBhoFg6so5MypKAS20DCzxnPGSBnH61+Yt34tXWblZp70yyqJNqyQKULTEbA4dCDwfcHpUGoaLBeamZbyCOWD5cy222KVY7dTucIPkK56suSBzjkVxvG1JNucren49n59TpWCgtIr+tvTT0P1A0L/goPoRvfsPiHTF+8QrQF4y4UfMQjhl4PH3yD6ivcvD37Z/wY1aLdqt1d6JIvl71vLWUKpl+6C8auvTnr0Oa/A68s9Us457fS7j5kAjaJzkgTH72T1JGCCqYwcgio9E8eatocwYxMNr7yEZkfEQwO5OGPquD3rSM68NYzv5aP89dV0+4znTpaKcbd/wBfI/p08J/EnwL44h8/wnrlnqq9SLeZXYDOOVByOfUV2ofOCDzX8z/h34pJZXMNxZlre9iWJEkVjA8bs+8nMXA44JUIfSv0X+D37YepmOOLXZWv7cln2TsgmSIHYoEigIxJ7HBx6546IZvKLtWjp3X+X9ehjUy9WvTfyP1NyOMd6N3YVynh3xVpHimx+36RcLMgO1gCMq2MlTjvXSB8gDtXtUpxklKLumebKLTsycDaSSc/Wl/Sot2T0/8Ar08YJIz2qyR3OMdDS88GmDJFAI654NMBxwBTgcnkfrTAfTvQ2etAD+M5FNPP1oGaOpxQJjgMDHpRkdqTHFHA4FAAOx7CgAE5FKODR169KLANAp4PpSYxwKWgBPvHNAx+dJxnpRnnI4osAcbsikyPUUZweTmkwA2MUwDzU9BR5qegpMD1/lRgev8AKq0FzH//0f3zJpPp0oIB5o7/AFpAA646Cg4PfBo6cUnHUdqYAQTikHHU0p68cZoA9aVhCkj8qP5ikbn86QmkhoXv7mkGOgoOARmm54xTAXdj+tIWzxTSMng/0pDgg80xXHMwA4qF5AvOPyoY4PPPes67uxFG3OCOcnOP0qR2G32pQ2kTTXDmKNQSWwSR79DXzB8Sv2ifDHhiBorHUiLgI8hTeqSFFDAEIUd+WGB8oB6561U+PPjrQfD+h/afETJLGgeZbeZdwfYpCqifxMx7NkAcntn8afiX43sdXvJLlrKOyaTYqRwx7RGWbcVwykEBTjAK5/QfN5jjKkqnsqUrfJPf/J9LdT1cHhItc016HuXxT/aK8Z+OLaTStT1B2g2JC8EcpCmQncxCghXwvBypPXpXyrqnj3bM0sbtGokdtqs3y4G1BhW+XJ6ZGR/PnodXbUGNwkOFb9/tcHbtA2qO3BOOc5HvxiWaynlb7OYdmAIFI9QS7AHv9D+YrihQipN1N/6/I9qNOUtI7dP69SMeKr2a3Swuna7tV2RbJnEgCD5jjPAAPToabNfea0lzltv7xgACGG/5UU87gMe549e7xZPsNwYPNG15SVwOZPlG4H7v0OQe3rXQWWj2kwCBwiSMind93EY3N8/TOT0PT3FaucUtP67/AOZtCg31/r/hzHtI5oiCjed5ZHfJMcCksy8cjORjHHJ+nT6ZrErq8ZUbgvMbNyskr5LLuzyP4u/ORhhkVTpU0Mkz2+S/+rKgjJac5HXGRt79D9a0X08MftkSFWDGUEDGBCuAP+BHjkduffCrUWr/AK/qx108K9Gl/XX/ADNm4TS9ZlWaaMCWJmlWQYidUjG0lXwOGPzEEdRnHUHznUfDt5p4kVoluoxsjcsh8yNi2WU9D9047gD04rs3t5bpRFAALkhFRsfKTMxdlxj+7z+BFTQzSEeeYjtHmTLjBK7B5YU5HzLnnHp71FOtyvR/1/wxhWwil8S/rr+Gp5mpT7V5lttiQF5U3KOUHAHIZse4bB74r1LwvdW8NwsN3IdPZzFCGQlYzxucncSCCDhsMOMcDrWLdaHa3JWOGNUdREpKcgj77OAfQDn0757V1tLhomO/BeOSTa3rIdi59eOc9fetnVTVl0/pHDLBuL2/pf5o/QD4DfHy38AanBDqt6G0+dmeYIxKBZWAjAV+VPfqQfXmv0s8NfF/wX4mu00+xv0Fw7bFVsjcwGcAnjJ7c89q/nIsNSTSruS1uD5se8AlhuXEQyxHRsFvQ/rXp2i+NtV0ZU1LRJCHslHmwmTcds5HKsDll7gnkH+LIyNMPWq0bRpPTt/X3fccmIwsZvXfb/K/yP6P1k3Hg1KG4NfDv7Ov7U2l/EH7H4W8RTKuozhxaTlgRceVjcr4ACydcf3sEjB4r7aRyRnPFfSYXFRqx5o/ceJWouDsy2GzznFSYGBiq4fuOfanBs966jImGO1IeOBSZo7cUAPBHbg0fd4pvTpS85oEx3zYJpOh4pMDByOadigYmMcnijkmnDrSZxQIQE5pwODn9aaPX1p1DAMkck0hHPvRxntRjt6UwuJknkUhzmnHqeaTqeaADcvqKNy+opMex/OjHsfzp28yrI//0v3z44pAT1xSZ79sUuQaQCHGfeggD60d+RSDoe2aYCjPQ0fN2pM+veg5NIGBIzyeaMAAUNn1ppxwTQIXjtTBnGfen454FN5xkUDG/dFRk96cSMA5xUZBPv8A40AyKVmAyOa4fxxr6eHPDt9q7IJZLaJ5EjPRmVSwBJ6DjJPYV3L9MV8fftQeI1s9Lj8OwSlZ7+J1faxAjidlViVHBL9BkdA3bNcePxHs6UpHRhqLnNRR+Z/xp+Jmr+KL+4uPFMsZ1KaNEKx/OIFkO5kjUnt6krwfqK+SBp39qXjzQgzb2kkBYAkkDAB5xnn3/rXY/EvUYbnxJLYaMGk8ycFn5YnYmFGWwST1A7Z6cEj3b4c/DCK108eYu5/Khi+fLZedt7nseBgccH0r5GM1Shzt6v8AX8d/M+0wuD9tPkjsv11R5Z4Y+Hs5kWyuImSVzFEmRgMMb3GAPQ/T068+hy+CmitfOjjCxlZpjG+WAZm2DJI6jrnJP04r6SsNHtbFjcQxqMSS3HIG3ES7R/j2696vpo0ZRrWQDcwgi55wXPmMR7AcYrzXmHNa/l+Oj/E+voZbGK91af5/8E+ZIvA62062tzAUV3jhdnBI2xpvfLEAFTxnkY469Kpz+A5LZT9lBX900hHO0G5fAxxgqo5IwO/Svqh9LjCyXAXejfaLgL6Z+RRjp/noarz+HLZ0VEwSjQxD0IjXe34Hp9eTVLG3s5Pt/kzX+z4PVr+uv4nyrF4XuLO9cyptj82QMp5ytsuB1PTP+eafN4YuLeJkeTLMkMHrjz2MnT2TA+n1r3qbQYjE0Uy+b5qMVzzxctgDPqP6fjV+DQ4VmyR8qSsc45CWq8dc8k96Hi+Ve9/Vt/wJWFW9tP6TPmr+xZLnN2qCJj502QGAHl5VcficjHTtUX/CKCJ3Ey8MYYt2DgEgMxz/AJ/GvoY6DbtF5RQeYYo48gfxzuWJP0H+RVO70iLJuPLG0yyzkE5G2Fdig/U+351nLF2f9dNfyMvqV9X/AFbR/geDNoFxbxi7jwcCaYEn5uTsXPbJ7+vsawtRs0hhIjXy41cRkhdv+rXcxH/Auvv155r3R9JkIW0YBflgtyQo5LHzGOPbpXIarpjyRtPAu1THNLsxkfvD5a/Q1rDEa6b/ANNHJXy9J3S/pf8AAPlnWobuW0N7sZjGuWx/C8zEAZ5HI7+vHpWTo+rXumXttd2zmFWlJhcjo0YGYm6cPwMHjBzjOMet6xogtJ5beX5f3giHZSsSgsp9j/Dn7prwzVrSSxOyQEwOfnz1RpD8rZ9R0J7jI717uEnGa5Vt+jPiswoypttf11R6rpPiWXwvrFjqGm3LWlpqBRhJGWH2OYuDIAw+9t698qQa/dn9mD4+2vxh8MfZL4rBrumjE8YfdvQHaJFJA4OOfT1PU/zxabLJqVveaJPJmYlplGdwM9shww6H94mQCD1x7V7l+zt8XdT+F3i7SfENlNkwtHaTRucI0MxDHcemNuSOeCua64t0pc8fn5o8mdp+4vkf0sI+al3flXF+DPFmmeMtBtte0l90E4IwSCyOpKurYyMqwIOPTuK7AEkV70KiklKOzPOas7MsBuvuKcPWogxPIp/XmtESyYHkEd6D9aZk8Z6U7GSO5oEO9u1HFIDjrR16dqAH9snjNNxnk9qFyBml+tF7AB+970L3JFJ9BS9TmgAPv2oPTjikwc560vI5FAAVB5XmkPXPWkIOaOhznFMB2Iv7o/KjEX90flSeT7j8qPJ9x+VVaJJ//9P98CNvTilHfsTScjp/KjJ6GkwQvzdM9DScZ54NIT79e9LxRYEJg55GKXHGKQHj/OaU9MjtQID1pDjIo55prbsYHWgdhScU3gcU4kelNwfpQCIyRio2PpzT+g2+nSo2wDnsBQxkEpwCTX5j/tU60IvE13dSSgxAJAobt9njaZ2GcdC/qelfppcMqxszc8Zr8MP2o/GVnrXxC1bSoJtlvbyToGYli8zhkYIc8L84A/lgYrws8bcIwXV/l/wT18oTVRzXT8/+DZnz78L/AA9d+NNfuvEGpps8hQI1wflluiCcZP8ACD3r7w02yhtdkUQ2RLL2H8FqmP515V8MfDdrpNlbCGMKpmHAH8MC5z9T/KvY7dWNt8v3zD1/2rl+cfQdK+IzPEOpLlj8vnt+KP1HI8Io0+bq/wDh0Sx25a3ES4DGFIzjkbrhsnH0FXn5k8zbgB5ZOeOLddi/malhgUXBII2rMzAf7NsmAPzrQhsg1qUPXy40GCCN077mPP6V5ypylt1/X/Jn0a5Uv66/8Ex47dhGLeQ7mKw2+TgkGQ72/SrIRQv2iMYx582B6D92oNabQbZHu+FCySzEHgfuhsXJyPxphgGTZklDiCHJ7E/vGP49K6oQbV5L+no/xIupKy/q/wDwTm2sVRo4XJVY5Yo+RxtgQs3T3/8ArVmXETG385k+cxM3HZrl9vGR2FdhLFvjeeME7llmwT0aZti+/A/Wse4hVbs2xHCyonT+G2TcfzaoqVLO7X9LR/gVCMba/wBdGZJhSK4JYbgkzHr/AAWydPxPNc/cRbYvL/iMSLn/AGrl9zfpW/OWe33s3zNCenTddPz+AFZl35guDMEOPNdu/S1TAHHqeax1T1/q3/AJnTUVr/Xf8Dm70Ro8lygG1ZJZx9IF2IOh6muan09mzbsd2RBDjjIz+9bFdY0EkkaxMRlo4Yj2+adt7Y+lVSB810c/euJsEY/1Y8tBXTTly6f1pqvwPPqrr2/T/gHgXjLTzJbNeQLw4mnxjHMjbFH5DPSvC/EmjMFkHll1UhDgZHlxLuPQdAeB7d6+wdf0uMwGxZThfIgLY6bB5rEZ96+ftdhurO2ecfMFjkk7c/aG2Yz7DNezhatvh/rqj5TM8Po9P6X/AAD5dM11pN1FeWpCmMBkOO7N0x0BHX2rprO4Mutz3GlKFgujJcRxg5/1QLbenXI/AE1d8Q6Gjia7s0LW6NkpjkCIbTx3BJwfqD71wenTywxL84WW32NGQOmWyefocn9c19RTlzxuv6v/AME+Er0+Sdun9WP3F/YQ+J0+oWg8H3krEG3jdAQfmkxuL9eGdTlsDryeTX6bIeOvtX4Afsz+NbLw14m07xDOojs/twuBhiGt4zgMBgYZTmQYHHAzjAz++trMs8KSJyrgEH2PNbZW7KUPO/3/APBuZ42KupLsaK4PQ89qmBOc55quOmfzqbtjtXqWOAlDZxk049ajAxgmncdetMTHDjkCnDJbI4pMjG7jmj1NDGP4BxnrSUDGMUmMdKAFHJx0x+NO6Dmm8H2zR060CF560ZoLY6UZ49aQCEnvzimnJOO3NP8ArxRVgLz60c+tJkf3DRkf3DRYD//U/e4c9adx6YpP1zSj1NACbQBQDzTuvA/Wm4598UgAj3pAOM9acPU0mc5wM0AHY4PFHv1pd3J+tISAcf8A6qAQ00gPUdafnIwaZjPNAxnGPSo245qQk9SOahcEGgDlvF0l3H4c1GWxO24SCRo/94KcV/PD8R7Jh8YL+xl3GCzulBL4ziEF8kj1JySe3pX9Hd3Ck8DwzKGSQFSMZBB4Nfgd8YPh/d+HvjF4qtrlg6rqBli38bYrqRGDscDgBgoHc54rw81p3cZL0/yPZyuSu0e/eH4kt9KtdiBWNtvG3+9cMF4z2A6CuzSJPOwvCGXac8YS2TjnPc/nST6dDpd01pz5cMm1T0JjtVB/Mnn+tOjjdowg/wBYsa55/ju2+Y/gvIr8/wARG1Rpf1fb7mfr+Aa9muV/1uixbLmFVBbdJCq4H964f5v06V1MSiWZJJgBtkkcg4ORbrhcHt/XNc5GxWYSFsokjvwBnZbjCfrzWwiyhVjeXDfuom/3pjufHfof06YrfDyVtt/1/wAmb1/J7/1+Zqm0RoRGVGXSKHA7CRtzfl2qFfKSdpuvM83APVBsXJHt1pklzL5b3C4dlEk69sBPkj4Gen1/wqoskaS/ZXOOY4BkZ7eY/wCvp0rplVju9F/no/uephCN9P6/q4+a0gSSO1AwN8URz6Iu8449fauYu0QZmCcmN3O3+/cPtz+XOPWty4mBDzoQCUaYYPO6Zyo9B06Csyaa3mL+XyPMKEZ5CWo3EcnqWrmr1I2u/wCu/wCB1Ur82u39XM27ijhl54CTbDxglLZM4z7n/IrmJlPlNFn/AJZqDnpuunyf06f1rSnuXuIPLJyzRgEHr5l03zde23tVRmTeZmH7vzJJMdcpbLtQDn15rhk7PX+rf5o3lotf67/gZMiolxJJHjEcksgxjlbddq5/mfWqDWuE+zscZEEHHbf+8c/pWzHaAsbUfIdsUGcYwZj5jkf0/wAms28uBhrrAOVknxjnI/dRY57dx7/hV04vZPX/AC2+9HBUdt/6t/mjldTC3CvOpxlZ5wMd2PlLxx0ry3xJpECmSCRMpvjjJBPCwpvb8zn6+1ezNZgN5ByVWSOAj/ZjXzH9OSf8iuD8QxzywmbpK0ZkBIyN1ywQD6beg/nXp4Z2aUX6fmv8jwsXHRr+v6sfIt/BLawyEqkjICwyR+9S5Plkc9CUJU/7ODjjNecXdlHpt7cBTmDzA8TEclY/lxj155H49K9h8ZW8VqJw6qIkkxydzIsI5XnkqTyPoR3rzSO3XUPOhjQ7ZP3TDg7JpuvByBuxwfxGOa+pw1Vv0/r8mfA42HvWX9dj1H4P6f8AbdO1WxaUB7eBQikj51ldXYDIOQVVenI3Gv6RfBF8NR8KaPeqSRNawsM9eUHWv5vPg3IdVur6K1fyLhrad1yDtaSKPMRHoFbJJHbH4/0XfC2R5fh74dmcKm+wtjgdOYlxXbguZ1pt7HDiv4cD0dOmc1Y5PQ1WjPHXmrHAHFeuecSDtzT8gHjimr2GMVJxmncQDpn0pwYZ46UnvScZz1oBD80nWjjOKXPYYFCC4nQ07P4UmcUvHX6UCEP86Bx/SlIPXpS4yelACc5JppGW/CggUck4poBfwo/ClyvtRlfaqsVc/9X98BkED2pMA5o7dM0f1oAB06kUuMcjvRg/WjoOBSAMHp1oGRnbSc0HHpTEKfQ0nt689ad/nFNJJxSGIQc4U4puCPentjNNxgUhkecdqYec5qT+Ec9etRtt+tNgV5AMHPavzG/bW8ESwX0PiiFd0d/NE8rMT8rWaEooXOCCeeR68jjH6esP0r5j/aW0DS9Z8LWhvojLI8/2WMA9PtHDHHqAuQe3NedmUE6LPRyyMnXjGO7PmPWobieCC9YbXuLWAnBOd1yRv/Ej/PeqiSCORpAn8crcDjEC4QZ9uv161p+Mr620RtMjmPEFv5jjrj7NGFXjsAfzzXGW2sW4R1uRs3CKI8g8zne/IPcflX57jYKVV9n+v+Uj9ZymtehHX+un4nV2kAaJIGJJCwxn1/fHc/51ol5g5vF+YgzycgZHl/InQY4Gev51k2+r200puUZcnzp1I6DZ8kY79K3RdIyG0U/KWggyMHGR5khHNbU1BLt/wdH9z1O2VRye2j/r8yv9pljlFopJUyQ27AgZCsPMYk+5Pr3olRWha6GfN2yzDPZmYIp9sDjFTXslu+kPqUcwabZJOBycsTsQ89cD04PpWj9lR4o1Gdm9Iyox9yFN7d+ef6VtyJPf1/J/5mTqr4np/Wph3KCPCJny0m2bO2yBMhe38XOf1rCmV/sTAvskeNMEY+9cv83qMkf5PWupu7KEQGYuAZIxk8DL3LfM3GOSBwMcVlybTLJMy7k8yRvk6bbYbU6Y71xVaLu+Z/0t/vR00a6ev9ef4HJ3xMdyZlbCxyTOD7QLhBz6H/69Zpd5YWgbLDEMeMf89jvfnHf9K2L+B5ES2blmWKD0wZiXkJ+o/KsMSKjfbGBXHnTfXyxsj4PpmuVUmttbfpr+K0OudTT+un+aKt3dmFnuFIBUz3HHzDKfIn5DpWTeCN7hbQL8geCIjOCUVfNYf99Vfk8maUWQfJJhgOAR8m3zHGfUmsG+kY2pujlmKPKD0O+Z9inj0HSqpU3F2X9dY/5HDUf9f15DUaSeBpcsCYHm5H8czlM8f7I4rF1REh3ttzF5jKcddtvHkD8+p7/pWyZUt5miH3I5duMY/d2y7sZ7/N3/AFqK8hefT2XH71okBP8AtXR+b8cV2Uo8z06/rt9zPDryvov66r/I+KvHRcTL8v34ohKqnG4zPksOMZBA7Y6Ec15Na3j6dq39qWqtLHJ5jMmcfKBgfivH4jnNe2/E21kgv55IwvytJICem2MeWMg+n9OeleH2kBt7s20uXi3IrDnK5G91/TI5xke+a+rwMouNz4XM4tS0/rsfQHwIsY4fiHNBdFfIKrAzqNoMcnVlPQfeyMdq/oa+GXnHwD4eM/8ArPsFtu78+Wua/AL4dLHZ6jHC1u0z6lE8iMoIRlkdUiAzgH5QRzwTgHB5r+hTwfAtr4a0u3jXCx20KgYxjCAdK68vTdWc/l/mefjP4cUvM6pScccVOD61Ap6ZFT8Dt1r2zzWTDHH86dkZwaYvQH+dOzz81BLJFxjI7elLxnr1FIOn6UvHekMdx17Gk9jSjH1pB6UIAOCaXkfhSY7A/pS4wT70CQGjr96k5z7UvYCmA1sUmc07GOBSHr7Uxj9g96Ng96bg/wB3+dGD/d/nTsFj/9b98Me+OKOfwpBkj1zR9PyNIEKc+1Axn60Y6mj8KBi5GaB1NIc9KQnk5oJYpbPP50E9BSYySDRk/wBKBoiOQQB/jSs2B1p5ZQc1GQrfWmAgbPBOc0jY9KYFIB55pjE4z6UrDEc9umK+dfj+txLpmlIgzGlw0h54LKuFz+ZP4V9Fbjjkc1558RvDo8S+HJrZP9bEyyp6/KfmH4rkVxZhRdSjKC6nqZPiY0cTCpLZM+DPiHocl1qnlSyrMga3gyc/xfOwOSRzwc4z6GvnLWv7PuJHS3vJJJ0WabgGUo+7ZF8q5AA6Kev419KfEye5uZL97cnHlTTLtOTu/wBXGeoPA96+ePD/AMPtNudUXT/EdxK1pHKIkg3lYiQBKxkxjcWOSd2R7dK+Aqcs8Q4vRef3P/M/TcA3DD8yV30t/XRnm5vNe0krY6dfPcbZI4fLZXBaNRudScggE9QPyruvB3jrWGjCajKd7K8py2QskrbV5wvY/LkV86fGjwpqVrrN7baXoq21zdzxzw3MbpBDHbvuUII9mG3ZXJByNpGDmvRvC+nXOm2H2i6nkmgE4jjViSWjt48vs3HO3fyBnGPSu7GZOqNP2m7/AKv/AJ/icuU8RyxFd0XBrf8Ay/M+rpdT3FLRMrFHMsRUYI8uFNxx6/Nya0ptUuBZxXG/Y6wDBGCd1w4DccdRgfSvM9BttSitIHkuBPHLEArfxJNcPzvB5ztx+Fd9exSQ2jTtGQqSyHkjBW2TC8A9M14avFvn3X6b/emfXOcWk7f11E1HXRBCcvlInmkC5wuLcbEH+e9clf8Ajqx06EQSMM4giIzyDJmWQ4wMk15h4l8URw77adSzr5URGcBd+ZJMnoSfwNcZp+of2hbDVdQlKrIs88ccY3MxY7EAUZJx2x0qqMXJ/wBa9V+GhNWUKdk1r29P+Aek33xdsWV7yKJySJrgMox8wOyM4PJ2jp+nrVeXxX9rhKKN0RkjjUq6htiJ5jDBw3zNnPy/nWRbWa2eBqEcNrEjxxCExPcTiGJDKWKRkBFJyTk49SK5+b43+C7Gf7CzbbuON5SWtmgBkuThSADIQAnPOK7vqU+VOEW/6uv8tTyqmZ0oy5XJJ/1+ZtP4iu7u1a9si5laNpiygsS80mzJ6DheBwPatqz1i5nuhBdxKYzKVHOB5dsmR1x/FyffvWfZ+M/DdzNFPcwRi3eZVSaNvMiZYEzjcORlum4CtQSW7W/lrmORo4wSCQd1y+WORznb+lYKMb2St/wdvuZnWk2rxLm3zEjjb5mkhiRjkZLXDZcn3K/pXRbgyecQD808gz2W3XZH+ANZVtcQy3U94o3JC0zoTwCIV2J7cH/9dXoI2lY24zgCCDjpl/3kn59Ce4ock1pt/n/kzz7Xf9ddj5r+Imji4vHh29PIiPOThx5j/iehrx3S/Bl/dyi6jhDjy2kO7qQz7V/LtjHrxX0V4uMzarK4TBl86YHOR87eUn5Cr1jprlTFaDGZI4Mr/wA84VDNz15IIr0qOMcI3f8AXR/5ni1MAq1Xleif6/5M1fB134e+HV1YWGs2jma4mWODy1VtqQKrNySCMtjOO459a/bbwZqI1bwtpOp4C/a7WGXAGAN6A4H51+GXi20luYPD0xz5nlTEn/bmkQZ/75PfpX7e/De1Nl4G0K1bJMVlAv5IBXp8PYiU6s032+//AIIcWZVChhaFRbtv8P8Agnfr1qfIA9KgU7eByKnXFfWHwBKp7elNY4NOBGff8qcwGck/nQmS0CsCpPrTg4Y9OKYDkYB4NIFAbA9KqwiwG70nA6UzJGAOtAY5waVgHYGeOKd/Km9Kf7dKGAmaWkOBwaX6UgsM4OaXt9e4oOAcHvQev+TVALs/zijZ/nFM2j1o2j1p38wsux//1/3vHX1oOT+FGQR60A4/GkAuQOlJnH0pec/WkxQAfTvQOO3XtS49DSdz70xCYJ60hznngU5sjJFMYkikMZ95+f1p+3A9KaoGeR1px6YpgRbh2NNPsaBzSkACkxkT5UEY5BrC1qYW2nTzMRhUJyenHtW6xBPPXvXHeMMnSZ0XjIwfoev5VlVlaLZrTjdpM+FvGqx3XiK9gT7jXCQ4GB8iZkPT3PNedJYx3Nu0h/dTtE0mc9XmfbnPPbp7V2niSZ31C7mwdpjlceu6aQqCPw6Vm/2dFLckkkKJkUDeSNtvHn7uccN/nmvy6tWcazkv6to/vWp+14GhahFvt/wGctqOgWhP2Oa5ikhFyoWNwxWMW6FgQoABw3rXNposdxHtidZUSFP+WQH7yd/n7NywyOM8fnXXSaUxtBDLJGTJbgEqpDb53OTwOu2tOMiAjcAI1lkfAUDi2TC9OBz6da63jmlafT81v16o1jhZxfNFa/0mZbRQR3ccdtGscMM7uNq7ci2j2r9Rnnn2qxrrsmn/AGRSSdkEZBXvM25/rkcU2FfMCpKeRDDDjqd0zbm/Suf8TXs6GV5Oii5mUn/ZAjSvJqVW25L+ra/ijupUHFa9P0/zR8xeLLWW/ur14xxKs8v+7ubYuMD04/xr1Hw94NkOkjTdKuBYGOSOAhIlMrhV8wsXb5iM9h0+lc/awRNfrGy4Vp4Yjn+7Em9v1/OvVPA92sKeRd5GIZJVYAg7532rz+FdlGq42hf+t1/kczoSu5rV/wCRvabaWFj4XvtJvrVo5NTtZXkkiZpZt1wdm5twDE46H8BXyF4k+D2oap47h1i4vpbxLZvIjZmPlLFaRgKgWQB1UDA2jIBzgkYNffsrCO42ohlhinVBwDxAmeh5PPPHWuI1O8tdmDbYlEPYkEPcyc8HjpzXtwzR0VaHXbyvt9zPl8VkVLEzU5p39fuv+R82X3w5gbTII7X9zPJBDHLsA2SGd/nL54JK9/T2rpNL0vUFkjsrtVeKN7gq6s2CtsuxMgKxwvrnHfFemzpdNcSXEVoyRrPLIp3AELbptXhhnGT6H+tLBZvbxqJjuPl28RxjKmQ72HAXt1yOleLXxzqtyl1/X/Jnrww8Yx5ILTb/ACMSLS0t0jtFC4/0eA8n+P8AeP279++Ks2+SGuN2JAtxN7Z3bIyfoOBVm8lBaS5GFL/aJwwPv5aE89gKslYbeR07b4IjnsIl3tn8amEm1d/10f46mVSKv/XX/gnkniK3tYr+5WbGyBxFyMjZFHuI+m85NcTJfatod3BetLiKe3UgdjJO2H+hx+hrpNQ/4m+oueS88UhIBwQZnPfHBIA/yKwPiVLDHa2BCqpe5n245+W2RVBHbGc11W91Rl8/Vb/eiMHBOfM/66P8T2XwhoqePfEnhzTIMOj6q8WR90IsakAj+78ma/ZywtY7S0ht4htSJFUADoAMCvyh/Y28PXFz4r0eS5jyLW2e6OdwKuwIyc8ZJf0HQ1+tMYwB3NfTcOYblhKV9W7fdsfK8aYxyqU6F9Ir8W9fyLCj5SamHqRUXJ5/pUoJJr6ZHxJMCPvU2TA4HSkD9iMCkBJbgZp2JZIuAOKUuFpeg9RTCAxAFAEgYNz0oHAx1NAwCMc+4pDnOPSgVgXJbntUm4fjUY7Gl5ye1ADwAeMClGPrUfI5pxbvigBe/wBKQk59aXOTzSFgDkU0Auwepo2D1NG40bjRzhyn/9D978Hr6ijp3o2gcDpSdKQCnAo//VQP1pc+nNACHOAKUZox09TSDqfWmwtoBBz7UwrnA/SpDSHtzzSAiIxwec00nsORUxHYGoio/KmMQDjGajfIH1qUDkVE/YCkBETjvzXP6/Yfb9OuIVOHaNlBHH3hzXRMvc9azL9ilrO+RkIx6e1RPVM1g9UfnBrMgGt3TK3ym6dh6BLdePqM1QiVvs/kY3SGGJPT5pm3NyOpIqPVGLXssbMcssUPp80j7mGPpVWHUoTN5pIYKbiYdziMbE/+tX5LKpabvrr+X+aP6DwVP9yv62/zN9IEa4a4j+ZQ80uAQBthXap5xxnpnr61lX1v5MSW4LbSkEWCehc73Gcd+9akWpWFnClrKMKpgt/UdPMYk9ceo/OuZ1a6iv2hlimK7xNPgjnMh2J+PUDHauytyRhaLu/8tV960Kg5qWq0/wAv+ARw3W0S3cbDdtuLgdM5B8uM/l0rjPFN+POeIqfvQxsMjgRr5jDv3616HHZuzraop2I8UXHIKxKS3Q4xnivP/ENoptyGUsTG564O64kxzz2Hp/KuL2Vkn/Xdf5Gy5V/Xz/4B5XHdW8yyLk+bJGW7f624kwfxK9P8K9E8PR/bL+IH5FEzPuHQrbJgD6Z/yK8Z1qyu4NciNt8hhlmcgYPywLsU/Tjv61N4W8anQNX/AOEf1NiPtKwxoTn/AJaNvfkHt3/wrV076r+r/wCTMMPK2n9eR9YwNJBZRQyl93kRpnOW3ztlsHGeRyamuNm83ARXUPPKOnSFdqflUVhq1pdRreQnbGTPOCzBvujYnck+1V7hk3yWo5Qm3iA9P+Wj9/8AP8ys4tXvp/no/ueoW5pbf0/8mZd6In8u2ClW228DEccsTI459e9c5cXcaK2X/eOlxMMc8s3lp+nArb1KYTQNcYAeSOaYYz96VhGmD/L2Nc/dhFlWEcossa9eAtvHk9ewbr79awg+bV/10f8AmcleCS1/r+mV0ZFvBDKu1UmjiwcAbIE3Hn2brxWZ4huJIdHlnjJEnkk5HXfcPg4+q8UBmurYtJ994ATxzvnkyf07entUmv2819pdwsC5YtNIAe626bVH58CuuMddf6stfvR41eVm7/10f+Z4NpuobPEVz9nkJMNxJx1wkC7E7cgHPHrXVrpTxa5Nda1axPZwQRRxRSc7gfmO3rgscE47nn1rE8IeHLqwe+utUTy1gWCMjGPnkcFsEjtznpncCa9r8M+D73xZqFvoOnjz7i5klZXIzlHOE57DgHPoK7KsZKfLDfRfdqvvWgsrlGMXOt8Ot/lv959ifseeH5zoGp+L75R5mozmKIgYAijJwFA4C5NfbC9PpXH+B/Ctn4N8L6d4bsFAhsYUjyABuIHLYHqea7NR0x0r7zAYRUKUaS6H5lnWP+s4qdZbN6ei0X4EqAYHPPrUi/3RTVHHFSc8Y6Gu08higdN1G0gnFO78U48807iYh6c0xRnnvTyM0AANnOKEwJF6dKiHXk4NOJI5FMVc89cUCHZO4Y4pxKg4PekY49DScyHHamxjzgggUAYPNI2BmlXPHvSJGO2DinAt/WnNtzg8UhAxTGHmD0o8welR7D7/AJf/AF6Nh9/y/wDr1WncLH//0f3u46g0Hnk0uPXmlxxnGaLggweoxmg9MdKQ9M0v40mMTjPJoP5U44yM0mR2oEG3PWkPYZ6UN/OjG7vzSAOlMP170/Hr09qZgEUxjO1NbBOTzT+AcGmnjmhgQk44A6frWfcgtG49Qa0W5OKqyD5SOtSzSJ+WWuSy2ur3ocbDBPdyYbj7uY1z368CsAxzKREp6m2i2Hpx87D19zXpPxP06S08d61aNGQst3Eq+m1yZifpzk/lXl7SH95cN1C3Mo7Z8w7E/wDretfjmKpyjVlBLZ2+7Vf5H7zlWKvShPfRfkXoLmSNDKwUZS4mC4ONznYhAyc+g9abcXiW92iSDdGZoEYrztESFm3d8A9ff8651J/L1E2shGyOeKMHsFhQMwx7E8/5yst8ZId3P+qkYgjnfK/A47kfmK66dFuVv67r8dD2W4OP9eq/yPQbHxNDZ6a0rOpcwSHnB+ad8Dj3H+NeY+KvG2jx3bTPNH5YnZjhgcLBGBn2APFZ1/Y+ZFPc3ROI5948tsEJbx84HOQD614bf+B5dduIIIpZJY3SGMBhjDSuWI2jGeO/pzwMV1Rw0qjUXKy6fPX8GeTKny35Fd/00W7n4i+GLSZUMhnneOCJdgZ+Xbe4JHGe55z/AF8/1e4uvF+v2uq6XA0cSfaJFfG0kuwAPPIGANvrXfJ8P9M0ud5TEGkVrmTkbhjG1OnHrjHWur03SrCwlMTR/wDPvEFUED5Bvf2HPPWun2cI3kn/AE9H/mc1KE5aT0X/AAf80el+GI57azS0YlQDbwHtkKC7jn0J7V0M+pv5TyP8zGO4lz1I8xti8+/auBsNdPlsSQSizS468ytsT/631/Pp1vre7l2RIfLWWFGxnBWBMsRx2PXrXjV6bWrXr+T/AMz2Y1k9H/V9C59qmSQRJ/q1mhjx0GyGPc34BvrXOXtxcS2eRlWMJBzyS08nT6le3pV6fdLbsY8jdCxOefmuJAB27r+lZMJ865mlc8RTM+QeNkEZUH6Z4qaTtq+n6aP70cuImnv/AF0JrSfy71nIGxbiR85wdsMe0H0wDxXQoM2/2ds5ZIISMZ5dtzj8e+a4e3BSP7Lgl/KhhIbnLO+9v/HTzXaWM/mxfa89XuZc8gFeEQ8+vAFejFaprp+m33o+exujd/6t/mdj4b8Dw+P5m8PzytbxahLO3mQ4LLsGYyCcjgqB3/rXRfsyX15ZfHjXvAk9sqw6HA0ST43NK0R2EE4AUfxAAeuSeg7f4Mafbw+KrXzQf9At8lVGf3jRk4A7cEfj9a9d+DnwvuPDvjrxD4v1SIreaqwlyW3bfMGdp78ZwPTmvoMswik4NLZ7+WjX+R8Pm+OmlKipadu/9I+pIx2xjFWAMdKiUdOxqwoxz1r7A+UuOHp3qQdP1pig8VJgUyRQV4p2D1NCjAAApT1yKYgAx7UuAD9aMdz0owc0hC4BFNHoB1p+ecfhSDOPUUwIpAeO9PTAHNOI9KUA0AQsctgcYqUc4BFMBwSPSjJzmmAOc/8A1qQbvWhtxJpQR0H600IXj0P50ceh/OpcD1FGB6ilcq5//9L98MnB20n9O1GcnA44p2KQDcDFHbNK34UHOPwoAQZ4zRnqPSjr1peMeuKdwEPHek56ZxTjx1o9z+dIBvI4PSg4waBwR1pMnGDRYBmAelR98ipeAOeOKYfoaVhkbfTNVmXggVab0FQMKGUj41/aR0CSC9svEcMfyNBNFIQP48DYfqQSPwr5lliRn8vAKo9vGR7Qpuf/AL5PWv0k+IvhSLxf4XutIbiVsSRH0kjIZfzIwfavznvUFm0yXQYSRfanOeD8x2r6de1fn3EmCcKvtY/a/Nan6dwrmClQ9n1j/wAOv1R5lq5SO1a5ht3d/s7ttjXp58mAQOmSP061Gpsn1AOLqMKlwActhgsEeOQewJ5r0WxsoVugSQHEsEfPI/druYYPHH4V4z428KteeZPhkcxyski54M0mE6eo/SvMw8ntf+nqvxPuMKk+vp+aO0t/7Hls2trm6j8ySBY1AbGWnk3FSAc8r+lasH/CP6KEvL66iEKyzup+UBhGm1SD068V89WPhjxDo+rebKP7WsxKw8gzPDITEgJIlXPyr0wR6c8Vf0fS7GRrttb0x33wQi3tPMnZlaSViQX2hSzjHHTA65zXqRpyeq6/r/kyMW+S8VTk/S2vbbY7rVpvDUskTfaIlCC3hILqAMEu4OOPr/8AqrhbrWNGs0aY6jFs8u4dfmG4GU7V5yTjGMVgavFd3EOpiLQI7JpZLt4Hkk8xo0KhFLLtOWU9Pm61zmoeBZ/EK2FtdKts9kLeKRYhtSSQJ8zPkZAHPAPBPWoULu8nb/g6M5Kkq0o2jSaXm11/4Jtad4p8K33iS30S31OOSaaeGL5GGAsSHOSM8bvX6CvbIdPl0fSTIj+aZIXJOR96dzyPcj8xj61574J8BaLpK+bZWqmTyppfMXk5Z8Jz15I696+gXsobmZLEgZM1sjf9sU3PkdOPauPGVUmknfv+T/AKPOleq9fLz0OemRYZI5pSETeGAPZYI8dzjAJ/WubsYFEl0jYDNDBC3GBukkLkde6t+VdZ4nkeK2aOI7gLdycdczSAL+Y/SucguLdLy5lkAUPc7g3ABWGMLknrweK4qMbK/wDWn/AFVq6Jv5/kzKmu44b97hSNmbi4AzyQq7EPXv0z3rstHWGCHbPwgNqjZxwEAkdfw7/5x50PMmeO2DfM0MEIO0fMzvvIxyc45Oa1tQ1iO3tchwE3XUh9wvyj0+8cL6Gu9Q5Y6br9NUfP1m51OX+tP+AfRPwl+IT6T4nTVWUATxzXE0KkbjHLKqR9SMng4PA4r9HdKvrC/hW8spFcTKpyCCcEZGe9fjP8NL24urzUp5eIo5oLW3b5dv8AowUygMMsMsHY57fSpPih4i8ZeAL+x+Jfw11Z9L1aC3CXcYbfFdhziFWRgVL9V5GOFHoa+4y6jKlRio/1fVf5H51nFaDxM0tk7fcftkuP4qlUg8V8J/ssftd2nxntx4e8YpDpfiKM7UCtsW62jLbUblWHdc88njoPudWyA1ejSqKSujzpwsywvp2xTyTjiog2V5x9KkznrwK1IuSDtzR16cU3AHNP75zRcTFAOKD7UmcDByKORTESdPwppz1oXPU04UgGgEtz+NO5/IU0ZzTv1psaEI6Un1pcAHIpTmkIiGec8U7cBz0zSkAkZ7Uje3FWgGeYf7xo8w/3jTsSev6UYk9f0p3K5j//0/3voHfFHTANHA5oAXHekJFL7mj6UgD6jJoB5I7UnXjNL/SgQmeePWkOfr7UpI7ijvmgYnPHY0nbIpS3fpTehzimwuNNBJJw3FJu4GeKaxH4UgEcnioCOeae7ccnvXLeIfGHh7w1bvda3fR2yIpbDH5yB1wo5P4CplJLVlo3pFDZGMg18I/H/wAIDQ9cOswIgtdXMcYA42yKxd8+x+9+dWPiV+2f4b0KabS/B8Iv7hZEiE0mQgZuScegHOc9e1fEWo/tJfET4oeOtK0KMG/gvJpQLQYVTGRt35xhdgy2fb5j1ryMwo/WKbhBXe69Vqvv2PTyzH/Vqqm36nqmmaiskazj94xW4mGcbh5h2p0457c1pXlpHJcLBMo2iS3QDtiJSzn8K5OD7Ra3z2jrgRzQWzMO/lqXYjtjA4wMV1EsnmwfaVDMpjnkBGTnz32Jzgf/AKq+CxNCUJWj/XVfqj9gyuupQ0f9dCjFeWGj2jeaBtaGUrtIBVrh8Lj6gdPTrVKe605rnbCz7GlBJJU/JbxbT0Xs38+Kpajpzi9BnEqIk6Z2qzHbbJlj8p6A9PWsJYWdBGSxIgEex1O7M78cgDsf5V2U5SlFa+nz1X3M9Jyaeiv/AFdFG/sfPOyZfMaRYogrnoZG3nB78ZyazI4lYyTxqBEhuZs8gbSNice56V2FxaWaTtMgKqJbiQYz92Fdh7dzwM81k/ZHAS0jwSfs8B+ud7dj2rCU7/P9dH9zNpuU1rt/n/wS1o6W9gGDLgk28A57KNzYHHTr6VtaZqTMDcglMLcyEZ6tKwVM9/p7Vx2pT4hyzM423M/oCZP3aLk9z29BTbO6gilKeZt/eW4fHI/dKGfnoD649cU/Zc2r+f5P9GeNja6Xurr+v/BOq8SymG6VRLuWN4kYH0gj3N+vNcBLKr2Cjad/kkYBP3p36H2wPyqr4j1+O8jmYEZaKWTKkr/x8PtUDjsP8KxobkS3BkZsKkwY9cFbaPDH356VcaLSu9/8tH+Gp5lbGp6P+ujOgW5ijdpiAdkzup7eXAm0n8T7fSvM/GGuywvBo2mfPdOkMQXrhmO/PPXAyxHsKm8QeIY9K0x2uPlAgSIj3kcvjP0/+vXJeANFTxprEniTVgLqJmnmMQ3CRIIwFLr05Y4VcZ/I13ZdgZVaqXRfpt96PFzDMlh6Tk/if/DM+o/h9p0Xh7RoNjEKwnumYqA4OMYcAYLZYMPUA1h/FPUrZdDv7S+YW8TxxxKxI2hreJpGyT0YFlI7N0616DpEM1ui2l0RNNALeJGPWYRne/sWXJVh6DPavjv9oHxNPGi6fuDLdGVgV6hZXztYEcgALg+nFfeS91Wj6fqj815m5Xk7/wCa/wCAeUeEPFmpeFvFMXiDSCbORGM8DRsWKtK+UIY8/n2r+kL4PfFbQfid4PsNa0+6R7kxhbiIHDJKnD8emehr+aLSAJSinjEkYPbCxLlvy/8A1V7P4I+I/iDwbEH0y9ktkRd26NmRo3mkBVht5574rmUZJ3j/AF2/yK9oloz+lZXJHB4qwGyeOf0r8/Pgt+2RpniK8XQvH3lWZfd9nvkIEUixqNxkGTtOcjI4JHQCvvO1vba9hS5tJFkikAZWU5Ug8ggiuinVUimuq2NQMM5/SlB5znGagVj1NSZGc9a0IJuT70ZxyaZuJyCOtO3H8qYx4B6kc0AevWkB5zRkn60CF6de1Ljv0pODzTx9KAEGc88GjOOKDndxRjmgBvGeaT680pwTQQfWmA7j/INHH+QaTHuP8/jRj3H+fxpcoH//1P3uJ9qXPU5pBu69KMjPNFwFyTyD3pck9RTecmkDAZ9qAHbunrQAO2BzTc+vFGeeaTEOJIpC2MADFRsy5zTS3GKQ0SE84PPFRbx0qtPdQwR+ZM4RRySTgCvm/wCI/wC0/wDD3wEGtkuP7Uvg7J5VvghSgy25jgcD0zUTqxjuNRufSbTRqCScevtXjHxC+Pfw5+HMLHXdUWS5BVRbwfvJSW4AwDxn3r8vviR+158QvGvm2+ky/wBk2ckLYihJ3Hzjtjy3qOtfJOra/eajfNeX0zXDhslncklbZSD1z/Ef8awdSctlb8/6sKVSK8z9CvH/AO3Lf6izW3hK3NjbI0p8xj+8aOMYyeuMse2DXx34t+KvijxMJxqN9JJNMsMTncTuZyJCCc5wB6mvFizSWoV2KsI0iyeMvK28+/ArMu9QkklFwTtXfJPjrlUGxfzPPX361UMO766v/Lb70ZyqOVr/ANd/wNvWdfBD3HmZy804bOePuJz7n8K9T+C9tpekaHrHjXWZEO6S20mHEvlzL0mn8v0+9GM+me3X59kQmE2Z+8VjhJGeDneTnsAOpr6WtZRpn7P+kPCHQ32oXl3IVIIIBaAAjlskDAOcccV0crgm4dP6X6mtCMXNRl/Vv+Aegwa3dXd2zyOJLj7JLd+amds5kIjV1BxhGBwq4HyrkgEkD09JsxwwK2f3kMTbeAfIXL5+jH1+lfG3w+8UPc+KtI0nUZSZIJ47JM9ZLeSM5LeuCVx2UcdTX061w+il4pixVlluIiSOftDbF7dQOSK+Pzij+8tDrt+a/U/TuG6/LTXk7fdt+B6Vpom8rfKweaSB3IB4JnbC8j1H6Vb1B7exyQm9vNVto5+S2T5wMdSDWLbanawhGeTeI3RcgclbYZY8ep6fyFQP4mhaFklVXIjcfL8yh7tyAPmXsOteG9Lpf1fVfjofce0cvhX9bo5y8gESJCnyTNFHCd42nfKxkOc46jr71jy6kiNCZSgjBmlc7vm+UeVGfXnpgDniq3i7xO1i9qLOISR+Y0x3t0ihAjHIBHLHjOK4CTVZLhHtZflCNHCGGM53GSQ4znHGBiqjTUpXe3+e/wCIsVi7Q/r+tzU1S7AnghBI2eTCRtzuKje7N/dC8fjx0rzr+3Psas15IXYxzyIo45uOFyD3/l1qpr/iaBfMuLcsSfPmwx3El/3a569h71xttHcXk7fKUVTGgJAyTENzk+mP1rujG0byfr+TPisXmHNKy/q//BO3XUftV2EyZFSWJTzniBcsevPPvzWhNepY6aXuCMrF8xz0M75x+Vc/HNFY2TXLDDNHI/UcG4baox9OfasCz0rWPijr58PaLILSzjIa4u3DeXDHbphicdyfuiqo4adaap01f/gaP8NTz5YuNODrVn/XUq6XpOo/FDxVM6wSnw9Y3BluXjP8EKAfLnG4jjPoD9K+vdI8P2sGnWwsH2sUtoLGVQAUZ23LFIB0GBvbPapPDPhSw8NW1v4OtYY7WWGBIo50zsuVmfcqSEn78mMuT26cYrsPtFrZNPrdvEwtkeaW5gA5IUeSZY15xlsKo7jJ+n6Fgsujh4KEVdr8Wv8ANH5/jsynXm5z2/pP8NSO4dI4nLosUtt511IjHG0nMMcg/wBmTLE+3pX5+/H4SL4tsLEuD5IZDn748sgEN6gAYBHpjsa/RS7spfItVcLK7FIkYEYZV/eSwtnsI12A/wB45r4A/aQt4x450u/RyWurSZivA25mdV6dDyd3vk55qK8bNRX9djnoyd9f6t/mjynTmVYvMwFYxu2MdDM2APoK1riSLzNk3yjzQx5wMW68gkk/xYH41lwx+SqhxyrIvfpCuXPtzwP1qjJfypbySzKMhDgAdTK3Hr+PTkdaynDWy/q+34myiz0nwdfzrH9lkb92sAjQHIIa4cFR14wB27e9fe/wM/ai13wHcrpOtytfaM0j5SRstHFGoBZDnse3fnPrX52eHpRaRoZON8nnNzn5Yhj+fH0rroZHjHlnaG8sIMc/PM2709MVz1KV9dv+D/wSNm+X+ux/SD4N8deH/HGkxav4fuluI5FUlc/OhYA4Zc8HFdsHJOc1+BPwl+M2vfD/AFlbvTbqRLZ5HlkjySrRRLtxjpyen86/Vz4V/tGeGPHdrHBduLS+VU8xTyN7Lu4/Dv8A0ohX6T/r+mbWUtYn08CoU+lSbsc96z4LmOaPzIpA6MOCDkVaDcgmuncknDjv1NO3Z4rhPF1gDEmuJI6SacfM+U8FQckEfSur065F3aQ3XOJVDDPoRmoU3zOLK5dLmh3+an9c4H1pmeuOlOHXFaEBwT9KXkcU3PtS5J5oADkjmjuec+1ITnPY0nGeaaAfl/T/AD+VGX9P8/lS4/2qMf7VMVj/1f3u6d6Q9fSm9uOOKXrk0CTD5RyOtJkAnAozjNNY4680WGKSM0wn1pjOMgDtUEkuwEkgAUCJZH4JNeBfFj9oXwP8LoJbe+uRdakib1toyCwzwu4/w5NeF/tF/tUWfg+1vPDngyZZb/y5Fa5UhlRh8pCepBPXkA8dc1+TWu+Jb/WbyafUbh5ri5kRHkkO4ny/nckknmuSVRydo7d/zHJ29T6o+KX7U/inxpeT2KXLQWRmRVjj+WNBGA8h9W9snrntXybqPiC+1Avczzs7Oskh6dbhsAc+3/1q5ua73ZmAJZleTkA4MzbVH6U1rgGQqq/IrqpOeAtuMk/QninTo21f9dH+Bg5OW5pPdfvVjQnCyJz6LAuT+vH061Ski8y1VGH7xlA/7/NuH5AZ/wAaqJuliVQjFmj24bnD3B4H1A5NWGk8uQzMp2Rsz/UQKE792J4reEGvX/L/ADQP+v1KV/dopM/8G95hjptUbRyMdTWPHynlxjlhHF1xkklz09B3/wD11LdZuZItPZNxGyA47N/rHP4dP6VMmDmVFO355sHr/cXB68Hn6flWsVZaf1bb70PZa/1/SK/mRh/OAxGxln6YyuNicfyFfXPw40B/HnwSvvD8LqLnQ7pxEm1SAQgnYs5xgNlgOeoIx1r5RNuwYW5P3fLgyR/d+Zj6Y/zxX03+zP4l0vRNY1201j/j3mtDqByRsLQsUClT1JSRto9R3q42Wj2/pocG1JOO6/T/AIB8XavrN5o+tx6pbqUu7WR5VBHK/OCqsAeNp5x796/Te0m0vxV4ftLwqsttcC3ZOcfLEm9yp65BPX8K+avGnw70b4/aTN8QPhJbx2DiU2sltcuI5XW3P3ysalFYqUOMjg4ycCu++Edj468E+GpvDHjfSZbMaXGwWUMsybbk7UyYi4UAdyRXzucZfPkVSmrr+mr/AD0PsOHsxgqs6Envb71tqdDe+Gb57Vxpt8YWeFiI5AWx9of5UDKV4x3x0rIWHxlZXTM6w3UPmM+5XYHZaptHBBHX1Neu2wsr2FZI5AyLKCsi4OUtFxkfU9Oawr/TtRt4TADuyioCc53XDbz+S18lvsv6f+TPro4mpB25vT9P8jw/VB4tkiWI6eWnEUUA+YEb5G8xjuzxx0x/OvNriLxZIzs6rFH++nwDliH+Qdc5r6Iv7i5ZpLjyWZN00+0cblH7pB/WuPm0+5Ym0jhx/qYc9eYv3jk/j0HrW1Oa1uv66nPi60qnX+v+HPJ7Pw88cixXpAdZIo+STt8sb3+mM1py3EFhbeYwClUllA7/AOkHavGa6O7VIoGvJRuZkllAxn5rg7VHbtzWv4S+Fmt+PL1dXuw1roVvMiSOMbmS3X59gPbOfm6DuM8V3YXCzry5IrXr+TPCxVWNKPNUdl/n/wAE828P+H9Z+JGvHR9PmFjaoyedO3REhXBCg/edv4Vzz3wOa+xPCnhK38B6DFpfh+3eSRIgl7ZuxJnkn5ADeoxufHA6AYwKtS2HhXQdK07w5oiq+lSAtbSxqBMZrhseZyM5x93P1PArc0ySafXUtJDuvo95hlU/I8EC7cM/Yl/vHq/QcV91l+AhQjypa9X6br7vn1PjMyx8687y0Xb8GRagbK9tWRWebT7qWSdpAD5kGxfLYgdQWY7EHpk1d0u3v7qdILspHd2qQxRSdFnUHczd+EHyoOpOTVTUNOePUGEK5e4EcF/AOC3mnczIvODt4UdQuWPqelRtMlt4p1mV7GETTwTdo5EXy1yeDsj6AdyK9Hlcfl/S/D79zy5Sb6f11/Ay9QL6fDdalbwGO1l3yyWzZ3wFjsiwAOCx+d+OPwwPzV+Muv2fiz4wzRaU6zWukJHZeaBtWRrbJmc577yQexx6V9Z/H74wSeAdBm0m3laHxXcxJbQMuCPIPMly69Fduig9Dj0IH58+GNOkjjkv5wWldCxyeR5hwM9+/wD+uuGq+aa5Xt/S/r/I66cVFX6/5bfedLcpJJEtrEn7x42woPBec4XJPoOcnpWDeJFc3kcEQyqOo3Dk+XCuCSP971A71r3EkEKmWTBDN8uV/hgUhjyOjHj0Pc1l6XA4Tc/3ptsag9vMOf8A6/0rGSW39eX4l6LY62ztpoYIzJIWZ40Qj/bmOcYwOg5NdYJsyJcBsRlmk/4DCm0fnXOC6/dvNGSY1kMw90hGwED37elbSW5SIWnIYokOMfxSHexPrjvRUjf+u/8AkyW77FyGQqFtwTv8uOHIyPnlbcf0r0bw54wudLv01C2mdGjkknGCRhIl2r78n/8AXXnm8FzdRk7d8lwBnnCjYo/EnNOCMFW3DBSRFBkdCSS7Ec56dK55wutf6vv9zQ09br+uv5n6b/A79pGawmt9I1y5LAiGEluEeV/mYtgfKQv8Q6/xAnmv0e0DxFpniGxj1HTZRJG4z/n+h71/OTY6z9ln+1LKQFZ7ggccY2KP6V9W/B/4/ap4Qnt9KnuHNvmKEbf4ABvfrjIAPI6+nNZKTj/X3/cbxmno9z9mNRuV8h4Fj85pBjbjI59a0bZWSBEbGVAHHHavEfhz8WfC3i2ytniljgnnRWQ7spICcDDHHP8AsnnnvXt0ciHBHOe9dMJJ+oWLKnBGalB4wagUjp61IvXmrJJOval4puc9+ehoG3rn8qQDj97JpCRnmm8FsdTSjA71SAdu9qN3tS7vf9aN3v8ArVfILn//1v3qPTjNJn1NHYZ4IFB68UAISB/9eo2PvRkCmHAzigBpbp618f8A7Vvx0i+F/hSTRdMlxreqwyeXg8xRfdL/AFJOF98+lfW8zhFJJ4A5r8AP2ofiI/j/AOLevX6uTZwXAsYATx5VkTuI9mbLfjWNaz919fyFbc8W1/XGvAlvOxIi8uBc8/Kg8x25/wBpv8iuaiuJZIRKST8rycc/vJm2jGOOB09az9RuZGBd8h2ViVx/HOcAdugH+BrQtZUfb0CbxgkY+S3XnI9zVxp23/rv+Gpj01/rv+JYd/Lk8sZaJHVee6W655+p96WMP5JyCHaP8muW5/ED9KhCmQLEuWd0EfXkyTnd6Z4HXvVxNgIlUExqXlGP7sI2gZ6cmtErf1/W6If97+u5eiYKxYDCrIXwemy3GAPz5+tZWpyGK2ELHqiKd3J/eN5jZ/QVe2uYRA2UyFtiT/flO92HA4A4rlr+5e7vfMiG4OWdEI57xoBxjtk04rW39X6feghdv+vn+BPaNLGPtrr8xEs689cfIhxnGc9qvtCIyIHO1N0UOTgABRvb17/06dKrXLxafbrC4yibIcAdRF87Dk8kn3+tc5Nc3V6pvJA0gUtMI0+UK03C5bsB9DnHTHTWKutP66r/ACB66/1/TRtNrazBHgHmlxJLls8NIdq8fT1wK2/Cvim98G3reKrJftC2kkaNv/5bQxqVnTgjja2AR35zXnCK63Cu+DErqvlpkArDgncTktz9B7Gux06KS4tJLWYBkmjK7eRhrg44B44A7YqUrqy/rt9z0G3y6r+v6R9RfAu80rwp8QNU8KWU4fRfFcA1LR5lzCW80YkjTOMOsZJx22kdQRX3tN4YtfMTUTJLMZF8uVGlkKyRW68YG4DdnkHv0Nfjt4emurLTk8NyXvkT6NctqGiXzNtIaI5lgXIIUk/Oqk4yG4Oa/Sv4WfFK5+IPgyGZQllq6xpA5kXeBK7ESsApQMPlYqO2Od2OXVVaUU6T/q/5X1+ZrSlST1/rt+qOEurG28O+KmsdML/2d4ktRcWyshQQzyEeagX+Hep8xV55D+lbkmuLErPcphUeSQblOMQjYg+uTXU/E/Rmk0WBNLjQX+hJNe2a75JH3WxAQMgXcQwba3zdGb1OOC0S/wBK8X6Haalpjie3vooUBGG2lv3ko567T8p96+T4hwPsqiq2spf0/wAbM++4ZxyxFJ0pvWOny6fc9DL1C8tnEUBj3g+TbkKO6/vH4z36f/rrkr6d2SS6jQ72WWfauWfM7bEGM+nTtXolzpllta5SHDkPIgHyHM52IvGOw/wrkPHGuWfgOxaxt4kudYvov9HQuf8ARY7YZ85xn/WMT8i/w53NxjPm4HCqs7W9f1/zR6GZYqnh4c0vkv67M6nwP8KdP1qZ7vxTcPbrbyRolkRhgIkVgJR6MTxjgcZJJAr0LxBr4tFOjLBHp93ZRKjiL5beZJj8saegVRlz14456fNPgi08XvrEHi261GS2ttXCY3SN5ZnuUWMmQdXJRQDgE5AIYHkd142upJLqLT5A32eNvNt5COVW34XfuAJ+fnnAJ+gI+/oYb2NJJR1/q/3rU/NMfj3Xqc03p+Xe35kEeoTan4uu9SsIi1luPnwLwY4rdcDYvucHAwB39K9x0/SILfSksLR8iZY1hvOWCSyEs20gfO4HbgD2FeY+BtLe1ST+1QIrpIlRt33LpZjvZ2Pynbjog+Zjyfb0ee4cwy3kMbQaUvmS3EDbQ8QA2pjbxGnGdq/MR1NdlCk4rz/q33r7zgqyu7P+u/8AmZs19P8A2k4kIj1SLzZ2lDbllUDyx8/ALnHzHgKOBz08m8e/ETRfAlkZEMbGYRxvYuMJGYhv80qeQoI+Rf4jyfZ/xP8AHGl+FNCSyDxzTMiR2mHEZQRfO7yheVjBPCDlj19vzb8ceM9R8Wahl53uWaR5nlf78k0uBk+gAGFH8IwBXPiZ8ui+X6f5eRdGmr3/AK/y1Q7VNXvfiD4qu9d1OaSVpG3szY3EOdq8DA9Og9hxXW21ory/YBMsIcM7uSMeVbpwBnAJY9OeOormdItF0iNCgBn37s9gsPJJA6DP4Z9+KdcxzTSraxviRlQHsS02XbIJIwuef/r1hCPKrf15fczdu70/rsQyRxXF0tuGXyVCJu+b/lowJGDgkY78ZHPXpszOsd0JCQdrM4ABAxEMKOe3fP8AOuZuXkhuRqAbe6s0jADIDINpJB9SQy+gPHrWspimhTa52lVjBwoG5vnbvjjpjuazlG7s/wCv6ZWvQ7S1jCabHCeDtihycYy/zsTW1Bcpg3IGB++m69lOxPTv/wDqrEhkxpsc/IyrTgZ7HEaAntgc/wCTWhbImfsyEcCOHJOQBH87nr+H61q4dH/Xf8dTF/1/Xqa8W5ZEtc4B8q24Gf8AbegzmRTM5PIlnK8euxM/56VAZC4N2Bh2DT4B5DSnagP0qztGWhLfKCkOeh2wDc/61lJJfF8/1/Rgp3/r+uoRRkAW0hwoaO2OCTwvzueefzqaG/ePNyh+ZVeQf70reWo/D9e1V/NLqZgDuZWlwDzuuDtUZ69OlTOBu8pfuBlGfRLYZJ/Enj9eayktfe/rv/mV/X9fM9x8B/E3UvC1ytnI/m2bSRwuuQVZLdS7E9xk9xX6K/Cb9oopYW66rMdQ0xlVmcnM9v5r4RCP4lUfj9elfjxC0wjGFIk2Ywc/6y4PHHsvWvQPCfjHUNBvY7mzkIjD7mBIAaO0XGD2IY9jx+NYyjbf+u/4alRqNb/13P6IdK1jT9YtI7/TJkuIJeVdCCDzjGR6VshzjkV+WHwb+OF1pN1E1jJuV9guLF22xyyTNu3IccOo/Ov0j8K+K9I8WaVHq2kTeZE+VIPDKynDKw7EH/OK1pVG9JbmsdVc6/cR35NSdxiqyNuPrUy/zrYB5brS8ZpuRmkByemP50wHfL6H9KPl9D+lJgf5H/16MD/I/wDr1dmB/9f95+v5UhJ5FG7PPtTTg96AEZqgYck9KkLEe5quzAfjQBwnxG8SReEvB2reIZTgWVvJIM9CwHy+nev5q9XvJ766nubht0sw3ZJ5Mlw2T+Qr9m/23/H6aV4Ki8G2UoFzqbgSLnnyyGAz09CfbAr8P57zOp/McqHLYPJ2wgBfzP8A+qsVrJt/13/B/gZz3s/6/rQuz8jzOWUOzANzxCMc/XPP+c3rFGeFfmJ+VI+AD80xy2MHOR0H0qowJyoDbiiRkdRul+YkYHYccfrV+GRFxcPksoeXjgDaAqjn35+nT0roV/6/rsRbTX+u5sRgRym4UgBWkmUD0i+ROfSniJc+S338Rw5J5+Y72/HsaWO2YA2hzklLcnoOR5jn3Hb+frTpJCUNyoO1hJJjPQsfLjB78d/0pry/rt960MG7vX+v+HRg39yWR33Zx5k4yeh+4n4j/PFZVgILaRLi6f5FZVyOSfLXe2AMc5//AF1a1AJZrJbYY5dbck8gBOSc4JyTnA5P41zcN9F5QlucvK2fLVTtLGX5SNoGNoGd2fxJziqTutP67f5G0VpZf1/SL8hvdWuFlc8yjciZ4Elwc4Prkck9MfhWzq1vbafGLW2beBIdzEct5C4zx6t6dsdqh0VQky3coAKktgE/6uEcKrYB+8eT3x0HAFzW4/3flxsC20JnP8Ux3MeB29aqVraaL+rfcyHL3lZ/10OMRTPyDzsUEHoTMcnrxx/P9O20sYIuG5+aWQd8CEYQcn1PNcTEyLfeaFO0O0m3POIhtAzjnB6/yrs7GQrHHE4GSI4cg9N53t1HTtU0r/1/Xcufl/XYguoHW4l025AZZBGuGAO5ZPnfj+8DnGOcflXVeDviJrnge6t7jQrsi3QyyNaTEmNo3YAoGPJGRuGf4s8jJNZWsoLm3TUbddsqGS5QnG7H+rVR9e46fSuMmKTNJGUKfMkRHTG0bmOccZ5A9vzrXma1/rz/AB1Jpu/ofon4e+PUV5DFbXUVrpyOwglCOzXDJ9+ThkwQc5OG4wevfiNA1O08B6pfSaKryeDbgtcQk48yxmuSVw6gkmEkEhhwpOD618Wxavd2q+bFJhjmVck5Dudq89eAPXPvXW6L411XSLmOe31GV4YXA+zzv5qFYBkr93uc4DAjGB25yxSp4iDpV1/n5/1c7MDip4er7Wm/Vd12+/yP0Zhv4rW3uLxUS4jtiWAb7jC2UbQSM8FiM+1eF6H4b1HWb/7eLY3uqzSiNru54sx9rdmYoWyHfaOvKgkKOMVzHgT42+E9DhuRfPJeLLFs+wJBEYy90/mOiOzqEjVcBVZMDHBC4A4Dxl+0h4+1qM6dobWej2SKpRi3mzhIT8g/uAjGMAduK58rw1PDxtN8zv0/4PdHbneYPFVFJfDbZ9+u3/DH1onhnRNAa/tr3UV+yyB7pCV/eIIGEbbNm3b5fy7drnIY8DFc9pS6bp2uN4HZ59TtiEjZCi5LJIWnf92AFDB4wC2SWz3LNXx7pfjzw/pmmTS6pcX2sardlUlkmn/dkM3mFAMfd3ctkY9qzNO+OmvaDf3+s+EoBp93erhpWLTyAA4Ay5IBYnexwO2OBivali6SSb1fz3W2um67Hzjo1G9f+B5+ex+g2q+NPAfhbQo/EXim53SrJJPZ2qN/pSn7qbkyDuBAGWwqkAda+S/HX7VevX9wYfDdrDp1tCUjSQrvkZI/m3MG+XceM/L16EYFfKesa7qmr3ss2o3bXMshCF5GLu20ZJJOSfT3rD2SXP7zhS3zfMOfnIHGPbn+dePKcnNu+j2X5f5HoKnGMUra/wBfoa2t+Jdf8WXc13fzPI87PK7Ek5eZgCSfpx61Z0+xg05lkZPNk8zgnsIhx3Hfr/kU+18m1Ui1AiSN8tI+CB5XbjqSeNoP5VSe5eYra2indNtDgkZYudxJ4wF6dOM9acY/1/XmGuy/rsbipJJEsFuCZp1ReAM5lbccZ6bR0AwR1Nb9pbx2du1xIoeVvNmLHPVRtUDPOPX8QOOKh0jTksVF6zK8vzO23gAL8oAz05P5e3FXbtdqfZiccJDkcDA+cn/Ct+XS7/rv+Jk3fb+v6ZzDWC3Ez2eSVdkhViOQ4G8Z55LH5evp0qvZyPC/kzLgIJJYwx5LMdvQdPX8+1SoY5ZS2CC6tJxwAXO1fxHU9/51qXFi0ki3G7BSRUbZ8pIgUEnsct9786xhFdf67g3Z/wBf1udO6YVYMABCsZ74WBcn8yOantXcQhydriMtwf4p2x09h/kVSW4NzAk4ADyo5HOdjznbjPcADtjOc1esCC+0ArGHJGRk7LYdPzz+Fbp91/XX8PyM32ka5i23W052LKFJ6fJbrnP5/j7U9jIsShvviPPXJ33LYPfsPSofMRoikjrv2bMn/npcHJP5e9Sgr5xkJwgctz/dthgfrUSVvi/rv96E/P8AruT7mgkZf4BKQMn+C2XvwMZPWo1VxFu3ZaRFXOeQ9w25sfQcD2pu7FuEzubYqAg5w85JJP0HHH41Ks20+aVKhWeXBPaIbFGOnJ59qzldf12/zRUZW3/ruTBk5uMfLueYD/ZgAVf8+tIivGnlDafljiBGAQZjuc/41XEbkC2U8kJBkAkZk+dz/QU5Jwsn2g8Bd8+OeifIg/xqLW1/ry+9FWO20nxVPZXa3dqu7a8k4HKn90NiYx619p/BL9od/DepRW2pyGLf5ML72LJJv+Yl8dGGcBscd8jIr885L2Gz22juFPyQc55z88h+p6CtXTfEyyt55O5syXAI65+4g/LrXLOH8v8AXb8NDSLas3/X9I/pG8N+ItO8TaTbazpcglt7hQyke/riukQ96/Ej4FftGeIvhbqcOl3TG+0bfHbSQMcY2qWd0J5Dc8evSv1/8DeOdB8feH7XxJ4duRPa3Shh2ZD3Vh2YdxWtKtduL3Nd1dHebucDinAniq24D5iKlSuhAWN7en60b29P1qPb/tmjb/tmj5Bc/9D94xkEHtimnHrmlJ703GBzQA1umKoXc4giknkO1I1JJ7AAVbcnucV4b+0N4tfwX8H/ABPr0TYmjtHjjPpJN+7U/gWzU1JWTYadT8ef2g/iVceP/GkurNL5trPc3UluA2VEEJEMXpjIXcfc18T5Z9RSDqSY1PrmRgW/TivUdevfMa3V2OYlSIknHLnzHOcH/PT1ryW5kWHxOjkE7yzhR6g7VGOnb/PSlTTSv/X9NGUXd3f9dzt3dBF54XdkvOB2Gz5EHbj09a0ooI9wtwu4ExxEnuP9Y+fc1VW3UhIJCpYFIsj0PzsTxzk/5FEN4HdpI+H2vLyOMyNtGB7Dt/Otlfp/XYiS0a/r+rG2s5ZftQADFXuAM8B2OxRyO38utVdQuoYZHsUVi+ViHOMLGNxAJ6nd+XFUr6fbK2l25xhhEWxkhIxuOOnJJ69R+IrPm86ezaS1kMcbhiWAJaR5mAIUnkKAME9T245Lilpb+uxnGLX9f10MO+vfOVhaKJGYM7OSdkbytjGT944wCDx6+lUrOKNbgyAGRo3bLE5JEI469AT2/pWldGONlWCIJFG23acD5IRxz9evFULBgJDGx5OF+bt5py36D8KiWrNuh2elokiLEBt3LHGcDGfN+Zuv04q5rargzgEAmWQdCP3eEQGqcFwMrcKNjKXlxnn5PlQD6c1tXsJ8g28afORHFz6EeY+e/XpW7f8AX9eZg3d6f12POY4B56xMu0sUjyOuX+Zup/Cuysi5UXCqPutMNw7j5FH0HauUkk/frK3DYeXGc5Ynavb/APXXZabEoLRK+9coh5OMRje3BHUmogrPX+u/+ZpUXb+v6Zt3EIkQW+AoysGB1IUb3Oee/U+leaanJNCyX8WY5zuLejmXcoyOh+UEd/pXpMUxMSupLMYzLnOcvIdqnvwF/wDrVy+tQqsqAopRJSrcDhIFJJz7nr7dcVpol739d/8AMxg7b/1/TOTaZI3SMbkXhP8AYZY+c89MnBznHPSiXcygtF84UZaL5humPT5RkDHTI/Ote2iD6XbQ3KiRfKiwWG8h58Ek98gDHXg1Um023YF9PkKbXaQDJbAhBVPQ+vfrUTj/AF/XdG8bbv8AruYUnlxTFGcnaWbbIfnxGNq5BHr+H8qjewDkIGIyEj6/3vnbjuO30q6yaptW0c+bgCIbzwFfLtnjPXvnjFZy3t8nmSm2jfBeRW8tcDcdo5zkjHrnrUW/r8htNf1/W6GSWuxDIHy2HlUtgnP3R/ic/rUM0MMLMu5Qh2Ln1CqCW69T/nFTyy3Pzxx2qKA2zO3JAQbsYJIxkHg/pSoNRnka4jtoo5HXd8qKf9aduecgEfTp9M0cl3ZL+ugk2ld/1/SKS28k0fnKjOrqXyRhMucY3HAwB2/nU/8Aodo3zgTFHBKg/LtiXPJPPJPbHseorRl0e6mZjdTcK7KByzBIR2Ax1J9f04qZNKsreNf45AqqCxB5lJLEKOBwaXJ12/rT7ivT+u3+RjwR3uphIiTHkBASOnmkk4HH044711GmRxWuGXhyXkLEkk+XlU5Gc8+341EgRXMoABXdIAOfufKuOvb/AOvnrW3Y28DPtViAWjjPPByd7dB+VVFJv+v60YpS0saaRxxL5Z+4hSA7gfu48xyBnqT+FYF5OdhnyASvnY5HMnyj67RXRTxulszl929WlGc/xHy1wenHrXL36pGX8s5xIEG04+WIZPfscVc721/ruZxt/X9dzKgCCcqBna+332wjOOPfBNdNbKZbZig+byhzx96Y9h7dPpnHWuSjVifmJDsoyTgDdK36jA6fiK7DTJUQ5RTgs5wMHKwjAzj/AGu9RTuv6+/70aSStr/XcS22xyZxiIFmC5H/AC7jAAx9cZHpWtZxlECNhSFC5XrunPJx346CsGWG5h1FbJHIdhEhGMZabO49frj06+tbdtN+8Mu4nZ5kucZGI/lj/L9RWrev9f1qiJtPf+u5rlhHmYgNh2kHriAALyMZyep6GmBCriHG4sqRE4/imO5uPYHiog3yJCrFsiODJxj58O9JHcFIjL3zJOOOy/Ko65/z+FRd/wBf11RHL3/ruXWkTd9oVdpJkmC4yMQjbGOPQ+/P407ymysK8A+XCe5O7Mkhz7/5FQRBHQWpB+by4SQSvX534JyR/L2p5nwy3Lg5xJIM9SWPlp27AZoafT+u34aC2/r+ug5plx9tA5O+4AAxyf3aD1GBWNrmrW2kWrRy5Y5jhVB1I+++Ovf/ACKt31zDpsT+YyrDGViPOPljG9sH3I9PyrzmyhuvEd4+q3QPlgM0KHoS52hsHH5e1YzV3aP9dv8AI0grav8Ar+kaenT3N2x1S/BZmRpVTspc7Fz+HJ4+ort7KHEjQ7fkVlhwP7sY8xu/c9az4rJEYQMwZQ6x+hKRDceeuc+laURk8veOJApfr/FOcfotZzirWj/Xb9UXzf1/XkacWpSkG4Q7X2GZRn+OVti9+w6Y4r62/Zt+NN/8M/F0EMku7SL+QW9zETkCOIH94D/eBOT+VfH6BVkCNwqybcA/wQLnHPfPP866HRp5FZXJ2ylVO7qd9wf6L0/SuadO693T+tPx0/4AXs9P6/pH9KVldxXsEd3bsskUqhkYcgqeQQR2q+G6nGa+cf2avFw8U/C/TiDh9OLWhBOciE4Q5/3cV9FI1ddKXNFSNm1e6JvMb0/WjzG9P1pPn9vzo+f2/OruuxWvY//R/d88d6GP5UHPUdhTD9MUARSMcE18Rft36jLafA6WFDj7Vf2sbDPVMlj/AOg19tyEfxV+UX7fnjRtSvj4KtZMx6Lp/wBtlVT1mnlSNAR6qnP0as6sui/rr+gpaH5eajP5sf2hOcCScA++ET347VytzY+fq2nyqPlSWJGAHYfM56evX0rRtpzMiIwxskWIjOMBRuP5mkt3dmR9oLJukz6GQ7c/gKuK0/r5f5GCTW/9f0jpxI0lt5ina5jeX3DOwVTk99vQdKx2uYoZmjt1LF5ETIJ+5GOcepDfh/KkuLlZTJGjBYo5VDMT8uxFDA5yBt9f8isGPz5B5sG6NWQjdwHbzSBwO3GQP0AzV+S/rsGq/r+uhfieWWNkC4xH88ik7i0pwVzxksOG6/mSR1Mk3mQxFgvloX4+6NsCYUe35/nXMQRJFdAJwkbkBV7CFeAP/wBXXk1v3O42qxDGDEik5yMzMGb+X5dKa1Wn9f8ADMly1/r5HPXRBUpyxKIoGP4pTzg54qra7vOafI4Ltxj+HCr7Efr+NSXbOspliAHzSSfKT/AMLx7f59adDCABEoIXEQ5PGSNxJ+vfvUxd3/X9bleX9eR0thChlForZBaOE574G9ycEHr6/jXRTyS/YlmABGySbKtghnOxcj2HSuJtJpFiL5KybJJc88MzbR144HT9DXbFY2t0j4xvRME4ysa7j1Hcn9ea2t3/AK6MzqK70/r+mcU8MQmMUrERqyx8sBhIwGfJ+vf866KyRhAHiO5mjL5xnDzHaDj/AHa52aNl+eN/nSMkkDaAzsR0+nH9cV1tqu9clh5fmYx0O2FM/gM/nVJ21f8AXcc5XV/6/q5cgbbKHKARLLt5YcRwrkDt/F/kVm6xBvsJSQd6Rqc843Stls9+V/pinwjIQZ2ny0DcZ+aZvm78cfWtC7EThsY275W68YgXCD1H+eetNq39dv8ANGV+r/rv/mcxaXG5NihcK7yA8HAjHyjt3yOtQvZQh8RTbXPlxkgnaTIQz9PTp/P1rMt18i7WxXIV1SHnDDDtl/zOD3PJ55rZYFEWdvm4lck4GTnYPwA7Z/OolFrT+tNfyNW9f6+ZQZJlZ3VwNoeUDAb5mbYnTA+709qSRBHII5kVVWQIcYLERjcQcYHJx9KkeRoWAZAVR0TpkYjXcB24J+lYxuXmbzQWIMecjBAMjYJJ6468d+9aeX9eQ1df1/XQmhin1Bg2AzNh8v0DSkYPHJ/n7el/ZbwSbUARQ5zyekI4/wDHs55xUMl7Ja7oBhgs244Az+5XHPP/AOr3FVEuWZNrHaxRF6f89SCT7/1qHUX2f6v/AMEqzv8A18h08szBYFADMqoT15lOWP5dhTFbzGE8hypMkmQMDEY2qPwP/wBelmYBnnjXZ80r4JJPyfKo/A/h600IwYW5G4Hy48EYPTeePft+dYt8z/r+twVun9dixFCDst3GQTHERyc4+Z+h79/0retIQyB1H7xd0nGRzIQqkY56cYrFhLXAW4RjuCyy8D+8do9unfpXVWVuPMUFSw8xFwSAdsa5x26/pW0I9X/XR/5mcpf1/XmMv0RC6tzEr7QrHHywrkj1xnmuIvfMKsqAg4UccEtKcnj3FdXfssluQSSzR/NxjmZhk888jpXL300Zm+TOA7t2YYjXCj8P1rOrpv8A1YqLdtf67mZCdkyncc5Zs9gqDC49h/8ArrqtJQsFjfhm2IMer/Mwz1/zkcVzdtEZNsWMswjjGOvznLcevvjIrXs714JDM2cnzZPqQNiH3x24/wAaVPy/q3/A0NJa3v8A13NLxBbsbuC8B+ZllPAyMqdic9CPzH41qwR7wEThWMUWM8gH53/PnPX8KrajB5mnqdpPkSQJkd12lnP64Pt7UmnOXsvORT5ixyzEFu7EqO3BHPXPH66tdv67fhoYc1lr/X9IlMrySPPuwNrzDgYLHCIPQ4HPv2qy8aO3lLxuaOHJ44UbnJ+ppqQNAxjjDBfMjiJ7sEG45GedxqFWnz54bGEkk4GSSzbBycjOPX9aUY6e78vzQSt/Xl/mieK5cK8+zYyo8uf4tz/KpGO4H4fWr8rxxt5LKu0FFJyfuQruPfuxz/nFUZTaxkQxsNvnJEDn+CNdxJAxnJrhtZ1abZtTDyzKdgHVnlfb+PAFTNr7P9dUUqf9f15C6jNda/crZq2IYcyTkn70kp4XPuBz7dq7C0t44gibQEEgXAI+7AuepI4yc/5xWJounx6bCoZw7ecxducMYVz3ycZPHce9aDyukD+Wfm8tBuIyCZzzgE8f5ximo2Vk9/6X3MqTfQs2zeaC8W5pGjXBI5LzNjn3x2rcCR+YVBwrOc/7luMgemM/mazLLyoXM+NuJHfGT0gXCjB478VYX7gjB2kRxLnrlpmyf04rKa5tv6v/AJMSa6f12JdziJF4aRo1UnvvuD82B7r/APqrcsJglwJDxGHdhjOdkC7UH4HpWMzss7Tt0EksmB6RDCdfyHFS2i8JH8uGMScDB/efMx/z0rlkr/13/wAmN67f12P1f/Yd8TXG3VvC9zKWUQwzqD08znzCPruGfp0r9GkJNfjV+yX4gk034n6TEkmIr9riN+uCpG1B26ECv2SjYEA54xVYZ6a/1/TubQd0mT7V9f0H+NG1fX9B/jScf5NHH+TXZYq5/9L93eTyDn8KYcd+tOPIweeOtQn0pgV52CRlj2Gfyr+fv42+MZ/Gnxc8ZXN0+9Ly6NlDyCPLhJEfT/cU/wAq/eDxlq8eheFtW1qU4SytZpj9I0Lf0r+aG81WS41a4vzJ++eWadsnksDtHesJ/GrdP6/Rk1NFc81Sd4LyZWfb50ckq5OfmJxn8vX9a2Iod1yYRtAZhGc8fJGu85/EZ/rWf4ls/Ju5JrdctA8aqOwGN5469/r+FSafdi4eCeIglllZhzxvJQj8BWqeto/11Rjdpen9fkWZDLNarLcpgCISBc/MGd/vt6nngdBn15pi4FwSMbd7DHYrEPlzj9av3UIS4COuzEiR9SPljUE5+p9vwrPVmjiLkZbaxzg8GZsc9zx/j0qm7vT+uw0rGjYA87flYoijJOcytzxxyRxxxitm4Kh2kYDaGk4xxiIYUfQds96zbeIRz7DkIJSCD2SJc/Tr+H0qaWQ+XtyGby1BPqZ2+b15x1rWOqsv6v8A8Ehrt/XVGRLblsRSd1jU7eeZPmPY/j6VWkbMbSMepkYN0OQQo6+gz+fatxnIlzGuE3ucYGMRDCjHt6etZLqg2RNwG8scn++dzYPQE1EpNu/9eZppb+uuxp2Ah+0Rxy4ZA8cZwCflClj0x3/Ouo3u2m+YSCUjeQdsNI+3J/CuTtJDt+05xLiSZSuPvE7RxzjA/IfWuyij3wSWzc4kij49I13H8+v+HStVe9/67Mym7v8Arr/wTnxEq3Zh4ZPO2AMvG2Jcjp75J/nW1GwjtRGRyYVJ9d0zYJGOnHasRzucXA+eTY8jYP8AG7lf8B3z0raQh5kAUptlVOSCdsKg4/M+tEdtX/WzE9dX/XQvArbzyHGHEkhHXOIVwoOMf59ajuAPLWIfL+7hTOOnmsS2fc/5xUcTO8EcgB3NCMnp80z4459O1XNVuZIUUQ4CrI+OmCLdMKPbBP8AjSlZb/1b/gEa9f66M4jUgi3TXCYUsJZeAP4PkUcgH5eOKsNfJMUiUhgRDGRnb1G9gc9ec5z+FYuoxrLFhtxbYinGcEyElupwMgY9B+dYa6mVLKCckyScDP8Asp64znGPWhvt0/4f8jeMe5uXgmmBmRM+dG78HgGVtv4ccVJ5iWh8qHgM5BwOqxLxwO2TnH0HSoJr6YxQQXRB8kxw71yTtUb8H6H6Z96ypJXkiBT5cKzk9MmRsdPp/wDWrHmbWv8AXY1mley1JFcSAFpGY7FJ6Yy7fMffitG3lhjlEnLKXkbleMIML1z07enfNVLaF/OCsNo83Az12xL2z19Oa2o4PLtCVUNLsXtkgytk5x6iq5bv+uv/AATOSsnb+uxWcAhIIiWVljT67+W4z3I/yOKiBwoYgsMSyZOB83Rf0/8A1ZqS5Zlkc7gFEkjAHv5Q2gZ+v/16rxW+4rCp3gmKMDk/e+Zifb1pXvYEui/q+x0GmwwecsR4UyxxkZx8qruPUjvz/wDWrobV2WAy4IPlGQn0eV8H9P8A63rWBaPu3MqmMsJZcZA+YnYvT/I9K6Jo/LYKeU3Rp142xruI/P8A+vW3XVf1szGT5v67/wDBMnU1dXlI3L+8dccn5YU45PBwfzrkGRJMgHgoi5I7ykFse/8ATNbV47ywbmf7yFz/AL0j7e/OcCstggcyFCV3tjPHEY4Gc9vy9Kymn1/qxpHbX+ujIIlZF87aGb55M44yg2g+n5j8KWFi8qwDO0mJOffDEZ98/gKGIaFUQ7SyRq3u0pyT26jii3kKy+YrZwZXxjgeWNo7jOPT+fShb6dP01/IrbV/1bc7q0lc2MhY7sRyy9sbvuA454x0rGtUNvcfZ5nI2yJExIwPKA3deAcYBPp+NbOjQjYLVyFIWGEJ0O1vnbBz69c1g385V2kCqrEztk4IJ+6u3ALZAz+nTrW62t/Xdf5GCVnZ/wBW/wCAac++S288HDKkkxUcHc7BR+Qp9tbguIwoYGVIycnG2Nd2OnHPXPI+lUwgYrbZ+40Vux5wQnzHoTwfr754pby6kt7bzgNrlZZCB3LnYDz2xxz/ADqpXs7f11Q7W0/r+rGHqmq+XbAyMT8nmHvud22knjHT/IrndHhbVtX/ALQmH7qAssQJwMxLnrWLrFxJe34021BLvIiceijJOa7CziGnaakUeMiEkEA9Xbb19xXJB3fMv6vsauPKrf1/VjWWZHEUcOJP3aliRg75T83HqR2/+vWsgR5sMRtSQnPUHyVwuMjGB26VlWSIkodjhBKAB/sQjPXHr+tO88mLbCudseTjPDTNhj+X/wCrvVczfq/1/wCCS1rp/XU1bd98C7lwZI0AwM8yv85+p/WthDtO5SOZZSSOMrEPk49un/16oWoCzAsAY45nAUY+5CuVxwBk9f146VNjEWOR+6XI6ZaZvmPToRxSlrouv6/8EXXT+uqJesCxEEgrChz1PnHc35/nVq2dfOE3XBmcqP8AYGxD06AVBJIju5dhtEsj8nHEK/KKWFVdBETyyxKeMEmU7ifqRXNJKX9d/wDglO72/rsfTPwL1NtM8a6HceZs8i9sUz6KzB39evr6V+71u25FPYjrX89ngO9MWoLeI+CJJ7jcvHMQwhB7Y/wr9/8Aw/ObrR7K6frLDG5/4EoNTh5av+v62NKbX9f16m/vX1H5mjevqPzNGV9D+YoyvofzFdfyNT//0/3YPHrxUXYk1LnIxUMgwvJ/OmB4j+0TevZfBTxncqxVl0y5XI/2kK8fnX84LsqzzxfxERLz3JO5u+a/oS/ay1e10v4GeJ1uGCm8hW3QE43GRwCM/wC7k1/PFfyeXeC8j+5vlJx2K8L+Xb9Kyv791/VjOYzVJvOk85/mLCVyQO/QZ9+1YOmobLWbe3jUm3nkhQ8ZClj0/En2reu186DywfmHkxYOOhyxx9T6VkWU/mTRyNjzFZ3I6chsA/h+lUou+n9dSdvl+huXbsIy78F1lkOPUttFRj5pliTJIeNRkcbUTOKsyJhxErBQHij4GeFXcKz1kzH5wfkrI3f+NsZ+mOv5U3e+n9dUSlZf10NGB5Gi3A4BhLZxzmV8H861Xwk5XaDmRsY44iXgZ5/HHf8ASnFgMISQVEqJgjgKiZx0z17VC8xeLj5X8rJwe8r8/jWyV1b+tdvxFbt/XUVULoqS/dEca5PYyvyeeMnvVO9QLJJOrZyZSOxAUBRx7dq0JJDDcFlOcSsQPQRJwPT/ABNZsqeZEqt8x2xDJ4HzncRwevH0obT+f6/8Epdi/p4+eOEKGAaGNv8AdwWIPfrzXUWc8sttM7cMqTyZB/vHap9M1y1pcPFGLhWKuyzSDAxz91fy9O9dbp8LCGRGOAzQRZ6ggfOf168c0JK2v9dGZzf9ev8AwTIeCMXHlklFWSOIr0IVRuwR1zU8YaOBX3ZYwvLyepkfb29v/rVWlmV1MxJ3GOWQlTtO5zjoOuAfXjsa0VVI5MODhJIl+bv5aE984Bz0/OrT6P8ArowbTt/W/wDwTWjdI3U7gI1uAp6n5YVz9cA8/wBK52/uAYAHZiTGAM46yuc9x2471fVyNPYs3zCBickcmV+vGef1/CuR1i8QXgjAyrzFOOTtjTGOD688cjtzWe2/9W0/FExSbu/66MzNTvVWZ9h3I0jck4GEGF5/yKyEhfyC8qZ3CMHvgsc5JHcjnocYxVgGOWHzHyZJUUElujSN8xPboKmMgUlmIJ3yEZPOFG0fXB/+tWV9f66G3RXKsjM2ZGZSG8xhs4HJwCM4P0HYVNArblQAL86KRn+FVzj8fwz9ahhgQsMAjDRqQWOT/ER17n3xWlaxHYJJSclZG6nq7Yzn/PFO2tl/XVFS0/rsW7VJJoA6MfmiY5xzukYjv0OP0rYuk8tyjAgLLt5GMiJOB+B/H6GpLVDFIsIJGyZUx1+WNcgYPoe2ayrvzZI8EdIjj0zI/J/L/CtrXWi/p6oys1/XzM+ZWeNF6sYkLcggmR+fzHX8sVo2xZHMjcENO2ODyowPy7VnmRY7thgKyzMQcZH7pcAYB9/Wr9pEGCRAZXZCnJ4/ePvOQKiK5n5f5/8ABLe1jqNOt1JWIoOTbxHkdOWI/TrV27nK2okiG1vLuJCRg/MxCjn6fSpot0OZUXBBuZQGzzj5ByevH5VBerEHEJcbVe3iPUcKN2MfWt209X/XRmCSf9d/+CYFzFsmKhAkfmIuwDHEaZxjrwfX1zWI/wAsXz8M0S5wAR++b5uv6/41pz+Y8SsWDK0bHIwADI4HHPt6GqszA3GACQJOp6/uk6c+hrGT7/1bQ3hK5Wk2pO7IOBLI2SO0a/L+VMtQuRvXZkRJuzz8xyR9O/WoFT91HGckGFF6fxSNnJ/wrTgTZKLg8kPM3BOcIMAc8cH/AD0opu39dh/1+jOs0pYmYTjAJ86TdwcBBtBHt+FZWr2zJIEjO12EEZXnpjeeec5xgk1p6ZgtFbfeUiCPOcEh2Lt6cnvn/Crl9GfLLsP3itcTgjI+6QFHrx29O1bN8r9P01X4GF7SuzlbJoLeOSWMkoVnlB642/IpyDjOMY/OsbxJeCGFog2VAiTJ5OAMkDPOP5/rWvKq2M0TFlEG6BCpPJhI3EYwFPbPuOnevMfE97LeXexeDK8jZHfJx/Ksq8raJ/1ujaC6v+v6Q7wvF5lxNq86knbIVOCcZ4z2xyfwFd5sFzcpG/ESvGmeOdi7gPx/zzVG0tktlj0+F8gGKM5HB43ZPHQ9ferZkxH5auMqkp9fvsVz9fXPPaopp2X9eaBvt/ViWSSSSDCDJ8lnJABwZGxnPuOBWtCsKTbXUNH5qjGDgrEnT35560y3ijhKRs22Pzo0YnuFTJHT/wDVVSHz7uBZnOEWNmUYxkyPgt2z19apLt/V9UTdL+u2pqQTO8G7PyiAnJ6kyNgn2yK3DJm4wpwgmOc8YEScAD2NZcTJDctGDhRcAAKf4Ykzgj0zSscQbmy7eQGPY7ppME/XFQ4t/P8AXX8xbPT+upb+b7IMDLNAuOv3pX5/Sp4ZVe5MiE8SSsDz/wAsU+Ufh/nmoi4t2MoUHZM5C/8AXFMKMfXpVeGN/I8o7l3RopJxj964JP4fnWE9X6/r/ky1tp/XVHr3gJvnhhIypS3jOR181tzZ56Gv6AfAl5Fe+EtHuYvuyWkLD/vgV/P14Sk8u+DEggSTPx1/drtXAr9xf2fbma5+Fmgic/NFbqn4AcVFF+8/6/rYdHr/AFue65ajLUzf7/p/9ajf7/p/9auzkNT/1P3TJJIGeBUbsAOacDnqOtVp22g9uM0xH5g/8FBvHzx/2H4DtZditDd31wM90iZYgfxDH8q/H1f9IDQue0cfP+0dxP4+vT1r7E/aq8Sy+Lvjl4gKTCRYpPsEWDkIFPl4Bz0OCcDjJr4va4SC8Ic43GVh+W0f5/Ouek7rmX9dvwFU/r5G+jEIZGwcLM/P/fA/+t/hXPahC9neJLH0Ro0btxjcRj9fSta3kAIt2b73kxjtwPmYE/rUF75UkPnFs71mYj/eO0H8faujlvt/XVGV7f12Nm9k3lpiRkrLIOByzttB/piqhVRKgP3FkVTgdolz9evOKsSrG8gK/wB6NcjptRNx9+vP6VniUqgIYD5G5x/z1fA/Tkenb0qOVfZ/rqgTtt/VjUgdvs3nliXaIt16tK2Ov09KmnmDXOBkR+YRz28peB+HWokfZOV3A7JfoAsS+56Z4/niodxaExqu3cirjOeZXz/Idv1rZW6f1f8A4INW2/rqNVh5Ag5LGNABjoZG5yfUj9Kk3bpGcfdzK3PT5QFB/XioWKLMJgMIHd+PSNcdvp/9egKRhFYlh5akdeW+c/8A1/8AJpXvp/Wv+TFboX7WMhVt2wVYwxc/KcYLt26568/hXUWUj/Y3nXcMJLL6kM7BV49u1cak7ACZ1yu2Sb5gf4jtH5H8e9dxaQ5gRIwCGkgj44GI03sMfX/IrS+nvf10f+ZFTX5/r/wSg8Mc1ylu4zGJYojngfIpY/qPxpCf3O9jnbE8gyx+9M2B39Pyomn3bpT8ztHI/oMyvj68jtSSSRRyMjbQglAK45xEn4ZAPahSdtf6toyXruSK/lQ/PtVFmxwc/LCnTGB39D9K4m4cPbEFQSY0Ixz80jgnt6fjWhPdOtksEbf8scYU5bdK3r3yP85rBnuM3O5MAhmJ/wC2S4zj+lZ1Xb+u3+aNoxad2NkIDu46eZI68j+AcehBH6U1I1fCMOMQr7fPy2P84zUSybIljc7iUjQ4HClm3Ef/AFxU6SyMxmRguTM/uMfIO/f9O9Za/wBeX+aKuTASMZJChGVlcZPQ5C/h/nNdBaW8hmEQXEfmKpwQeIl3fz/+tVOws5jKkSuNvmRRkHJP7tdx4GCcd63IovJgaQAbmiY888zNjP4/5zXRGn0/ruv8jNzaBo2js/Mdiv7kuT33TPjpnpj0+lY15KkbsGGB5rdTwFgGADg+p6etamoXREhXDBFnHK9CIUwe/UH/ACK5sI7RrEMF2iQDA7yNnH1wf8Kmdnp/Wuv4MqP9fmIqy3CBGwWZVVgPWRiTj3rr7NQu2eQDIMznHONg2L6njPH5iorGzSPNw0YZVklf7w+6i7e/v+f6VqC3McSwEAn9xHjP97529Og/yetaRXV/1f8A4Jm32/rsaIjDFI1UIMwxEccD77A49+pxVK7I2vJKdrJHJLkEEZlYKp564/zjrT/PbyjMhKnZNKoX/bYKnb/Pb0plwjlzaptKmSIHkjiJMnr27nipdt3/AF0f+ZOjWvX9f+CYFzF5NwYMcRyLgjDcRLk/L0wf1rBZQqAK/AiXPu8p+YcfzrTkkl8hif8AWPDjsSTIw6DJI49eeO4rNklKPsKH5ZJGJwOkYwMr7fr9aiV0/wCun+Zsrta/10Y2JT9qLpyPMdgMD7sYwvHTg1qQwtJGEXjCxRtjoNx3N1HWsWF2kBACqSqL0AyXOTzwMkd/zrehkUgTEgFWnlHrhRhDjjn05/wqoaf12/4ApRtq/wCraHQ2E22684ZZlM0gbgHI+VTgZ6f/AKsVu3cQQPbtgKPs8XP+18zY+v4+4rnNLSM3CQblODBD0KnH3z2xx3J/KruoXTAGZScEXEufQudg/MD8K0em39W1X37GLjaX9dP+Aeb+J7oi3kMQJZfOmX0CMcDucbfzxjnFcFp6m51RHlxttmROnBI57f57V2Pip/ItHLZUxGOEDpwF5GOO+Dg1leErOQQPfuvRXZckHJJ25PHbP5/SuV+9JJf12Oi9lqdXbDEZnZh5hSWUkjoXO0cew9DV/MKLtkGFDqpGP+eSbiBg8jNOdB9pCMwG2WNAAcY8tcnt2x+vSuYvrqWciEMMyKzAdcF3x+GR2/yNZWW39dUEDQjkl1CPfIxRUjLEZ+88jYzzxyP/ANfauly32oRMAUEu0DtiFc4wffFY9rDHaybCCwWQhsD+GJeOvv69fapo2mCsjx5DRqAecAzPnnPU/wCeaEnt/Wv+TQPa6/rqaCebLF5jZ8wRBssOpmfqT1/wrXiYecWwcGb8NsK4HtjPbvWXGT9pJhyoEzN052xLjPp1p885ii+yWy7pXiRWIyQDI24k8ZyR/wDXzScla3f9f8mRyvZf11LW55oFhGPkijTPU75myefX61eLbnLhQQJZG+ohXavGfXt+NVoJFgdWQAqJJJAwPaNMBj+PfvTlB3JAq5JSGPjA5dtzD/GuaWvz/X/JleSPTvBSb7i3tCc5FtB+Mp3Oc+/rX7jfs5v53wq0mZjnc1xz7LM6gfgAK/DvwdOjanFIB0eWQZ6HHyg4z3HbP41+3/7NvHwk0RBzsWUcnv5jZ/I1MH79+/8AT/EdLr/W5798v+RR8v8AkU3Psfyoz7H8q7Pma2Z//9X90CVUZ54rzX4qeJj4U+H3iDxEG2SWdnM0Z/6aFSE/8eIr0pvp196+N/21vFlr4e+D1xYSNtm1W4jiQD0izMxPsNg/OpqStFsqnbmuz8OfFGoSXOqXGoGRmlM0su/OSSowGzk5IP8AnpXm/iGDyLkTKvQxKMD0G49a7u9xIAjHBjSGIj3Zt7DH06isG8jF3YA7dzASseOvmMFXv37Ckoe7yrp/SOZS1u/6sZMU6T2i3KHB8t5Bx1LHAz7kf4cGpJpM7oHJBMkajnI2xjJ/I1iWs76bqBsro7YjIoBJ4AQZwfbPWrr73hwV+YIW5xnMjcEds45q1ZrT+uom7P8Arobiuy2MTZO/yCcerO2OnuOn04pyrI0uWJKmTPUdIlOM+2f1680232/ZoyFGVkJPsIlI7/Xv+PNRRqTEsJzkxqo69ZGyRk+3+cUrX0X9X/yYmui/rsSxjfEFwQTGqNknO6Vsng9OP0qcZZmOcKJJH4IIwg2jrzjP51IvyPvI3Iskj4Jz8qrt6jA69D09KlMQb90BlisSYGMksdxGPp1z+NXZPT+tSrX2/rqigI3EYg2/MUijGCerHcR359atpk+ZIMj/AFzj05wq4+varsG0SG5iwQPNlBwrYAwq/wD1uPTFXokSEpbsuArwqT6bVJbPfg4zT2s/67Mhvt/VyC2sgLpUc4PmxKdvIxGu5hn2P/166lUkXTVMZzKI3YdstM+B+Y9KwLdGkBOPmMTnIzw8z46e4rt28pXUOFMYnB6/w28f8s1bdt/6to/w1MpP+vwOanXy7jftCqLhVCkjlYYx369eK5W/uFMJjZQreWuec8zPkg/hz6Vq6rcsqBgoZng28gkhpXyefXA61y9w4Exc5I8x2B4xiJcKR6f5zWcpef8AS/4BpHu/66Mo3F3tkdgdgWVzk46RLgfgO/Y1mEvgIMthEXOeu47scen1qzInmRrECrFURCR3JbPFKC0reZjgGV+MZx0A6/8A66yWn9dv+AbvTcrqxly5Ibd5kh+n3RXT2NoDILfcp5ij5b05YZ/mf6VlRwohEDRnP7lCPTb8zD9f510llb20kPnqeQsr4xn5pGCrnn8Ov0raMdf6+X+RMptav+rf8A012rbmZFXBjkkAyefNbC8HHOOn+RUFzfIsxCgn96MjjbiFfX2P6/nTZZDb3WQvCTDgc8Qrk9Tg8+oxWSbaae28snaTGgycjmV84468cj061o/6+f8AwTOOn9fNFOUzTwBC5VigXg/xSNnGeuSO/X6102l6NetHDffZ5LiJ3lkEiqSoEQ2joMDngZPucVjgM7sUUsfNkkAHUhRsUgj34HbNe96Bbvpxv7MSA2wt4IkRmw32lSqyAckEFVz+fGc1zznGK9f1/wCCb0qTnov66o8ut7yOaM2iMocLDGRwOp3MD344zVZpWDvOsm7b5z5yMfNwvT1GR/Kvab2K1nsIDqMCzSLHcSl2VXf5iQpDHkDGAMDjjHeuVbwfo7XEUHlvDGZIkIDMcKil2/1m/gc57duO7ji4bz/ro/uKlgX0/q//AATj7cufLQts2Sxocf3Y13N6dKzpbgvCzNjd5bnn1mbAxx1x/nFdzL4JvI41a3uQ/wBpheSNJBgsZmYBdwJyzBeMqB/OudvfDmtNPvW1DqXLAh04SBcHvnjP06c1sqsGm7/0t9/I53SlfVf1szjbp40ncodimRmB4B2Rodvt1rKIJQQ5wdsSYB/vnLY9+n9a6C58N6uYBu0+4cmNFJjVpCWchjygbkjk/wAsVjtpeoRyCaSyuVB81+YZB/sL1Xjnpj8Ki2vu/wBW/wA0N3Wr/ruQtKxkMmNzZlkAHGcfKD+X/wBatGAR7Tbnv5KAgD03NzwOuf6809dD1QDyfsM28eWoUxMuQOTgHk/hVeGTymKODFJslcoRtbMnyjjtkc/SrirKy/rqgcXv2/T/AIB1miFCsl6PvGKaX7pxmRtqgdPwqPWHiWZoCcBXhQrx0jXfzjP49av6Sqwo25eGkiBB9Il3Nz9T+FctqdyRGdzfM0TP6/NK3HX9fWrk/wCvxX+RktHc858ZXZe1tkQ48ze547sx9a6PwxtJVFJWOERrgf7Iyx7Z5zk1xHiEyX2prZQxs5JChQM8genOcV11vINC0x4AQ1xLCC23+EytgD34/LtXJTerd/63N5dC5qWpBEUNJud4mIA+XDSt07847Vm6b85FxKxOZCfYKi4B+meKx083UNQ/egYEnJAyoEa+/wDn1rtrPSpEt181Su+ONQvf94+4fpz0/wAaqMeZhJJL+vUdCk90oi24zGqZPYytk884OOvp6VtLKGlO35U8x3385bykwPTjPfPNIstt5ryBSVSWRweCNqLtGOcdf/11i6nfNEqWcZLXEsccaqB0JOT/AD/xpzfT+tf+CRFdP67lsXExK6dbR5nkijjJHOGdst26keta9vAIPn3K53TSlhySFUBe34Y7H1rNsbb7OiMctIxllJxk4X5Qe/4c1sLG3liDGGUQxEe+S7f/AF6m13d9f10/Md+xIkUgiWLHGyGJh3yx3MD2zxVqCRI0e85zm4dc9ST8iHr7mqZZ2LTDr+/lXgd/kXH17VLMA1zHaxkMkDQJx3ZRub8vzqJa7/10f+YK70PUfAMb/wBuwWZH+raJCc4+WJS7Z98iv2//AGalP/CodDlYH96JpDnvvmds/rX4cfD/AMx7m7ujzttJ3BJ6m4cRjPTk561++HwXtFsPhp4dtlGNlnHx07f/AF6imvev3/4Z/kaQtrb+rnq/yelHyelOx9aMfWuq6ND/1v3NPOa/KD/gon4pU6joPheOXBhhed1HrM4VT+UZr9XXBx1ycGvwr/bt1SS4+NeoQyNuWzt4gB6AxDaPxZjis6vQalZM+Kp7gzIzNzvMr8HjnCL3/CrNuoKyoOFLKvJz8sQ3E8H/APVWSsjIjLkkoyJuHT918xOO4B/z3p0GpSCFoX4Low2/7cx9h6DNWrpW/ryOb0/r/hzEv7aK5XdIf3nllueW3SNx6/XB/wDrVjpNcafKsV1mWAMMP3CxjGM56ZrobplMjPGxKq5frzsQYzWSS0UZjUE4RUI92bccA/8A66W/QP6/y/yNixLTaZtjYM+zYMEnDSMD+g/LvVzeyESKcrveTpxhBtXj3PT8xWXpTW6xyCFTtLGXA7ADaP19/pWibchDCfvHy4yOv+03P0/+vT3ev9X/AOCHL2/rsTQAki0HB2RxMT0yTubJ6Y9fyq2LgDDAFgfOk79/lQ9D/wDqrPjcL88SkKRJIAP9rhffnsOuParK2yiQR990aEZ7IN759h3/ACFNP+bb+rk+v9f0y4UXiEjbtaCI/wC6o3N+v5+1PjkuGg8wAlnVzxnOZmC9hnOKiDEpu4B2O/XOWlIVevqO1b+nRm4uEZWIhjYcngYgTB6dfmOK0i7LX+u/+YpyW7/rubGnQfvxI4IiExY+m2FOv0BqW5ZlhdJOHEKqPUtM271zyP0p3lqloIsBWeJYvffK29hnPZeax7y/UEXBzGA8soAOeFBQEcjqcmh3Wi/q3+aM076s5zUJjLczOr/IskkgJ5G2MYHP1rmJpJMeUGJG1Ex1wWO5h06/yq/eMrr9mjCjCRxZGT833j9cVng790oIA/eSHP8AdOFXoe/astfX+tPvOlO241S0m6bOFBeUcjGPujqPy9aspAVIiUFf9XH3GdvzOOnQURQ4wCuSGROeSDGMv/h/OpS4aLhsOyu/qMyHavcYzQtNF/XYcpdf60/4A0Rny9+Tkq7dMAFzhRnHeuhsnjglVk5UOnHYiNcseg6H9etYySKjqsrYQSANn0iHzfhk/wD6q07RTIfKYgsY+ByDumbPX3H+TWsfL+u34mcnbb+uxLIz3MQuHTDvGB3zukf3Hpn/APVVkygO00bEhZJZMH+7GoVeO2T0/T0qGedYp5LmP5FR5JQOeEj+VCefWmwKJVZE5P7qLnjnO58fT3rTmT0QnH+vyN/wvp7XWt2MbDakRiDjocITI3UqB93uRjvivaLi8aK1HmPGd3nO+9WLZI2qVJZhnqcK+c5wD1rzLwessbTanFjzIhKy/IHwW4XA3KRngDGeK9NmvSk4t7glI7cQwkYyrNEod255yD14P1rzsXNOXK/6vo/0Z6mEg+T1/r8GL5iCaOJkVI0+zwsrMPlWJd7naOcfjWcsqysss24F4ndR23SuAgIxwcMc9DVRr6K7SSRGy8qOwQNzm4OFDBuQSOo/GrP7vzxP9xEdW3PuwVt1POB/tYP1IxWK81/Wz/DU3butf6vv9xDcazZ/8JNJpltaqPJ/fR3GWLGe2QsY8njb0A46HIJ7QCfyJZ/NO448gFeBmaQMcjnBA6/0qHT9HSS6l1OZXknjt44tgKlEkdg42rgHcPfIB/SdEFtFC0pc7TLJl8ls/cDHIP3j71Upr7v6/FGUactW/wCu/wDmZN/L5kTMgVg32mZdp3LgKIlII9ScA4yaz9T8q20y8TAOxIos4w3y5kY/Tjn/APXViQRW7CJf3RTyYmHB+YESOemMDA/zxWVqTuNLu0kRpJbiJxheUX7SSvTGRlAT681CSVkv67GrWjv0/T/NCWTyaXpcd1Zut3OLIbI2kVArysyBiC68EAE4BPtXAS2/la5O1xN9oKyRKWGCv7ld7bAGI2/MD1+mOletXcUlsJof3b20E0SkSRuQq28KM5DBm24JPpXk6zG8muZYpOvyFsbss2ExnPONp7n3rajZu6/rt+OhxYm9k0dOkn/EsPHztb4HrvnbgZGBnFcZqMymVnySvmMc46LEMA8eh/8Ar5ruUkCQPMxJRJGkGBn93Cm3PHXn86821F2jhdX+X90kY/3nbcf05Fd02rf11/yZw01rp/Xb/I5rSZJhe3lypw/lrHn08xuQB74ouSbm58oHe7OeB/CIwQOf0z3qnp9wxN15OSTKz/KOwGAenqa7W1tYPDtpJc3uGu5UjjUHnZuO5uo6gd6xgtLvQ1k7PQlgsLfQbANenN08SKqcfekbPPvjoO3X2raspJ7lhqt5+6gBmkUAfeCLsXr2zx71iabaTatcv4g1QlbX97Kij+IAbQBnpzx/KpvEWuRWsawZBKJFEiKB/AS7D2xn6VTkuW7/AK/4YjkvoiDVtWitozbEl5tkUQRSOTne2T/hUWk2s0Uh1O4+e5dZZOcfKMbV/mcVl6bp8s1x/a94vzsrybT0XPCDn3rr8FD5SjK5jj74Pljc/PH0+tRG7d5f10ZT/lX9f0y3Ad7LbJ0zDHkDqB8zDPt6fyqwZi8SuAzOFmkPBzljsXJ9/wCVU4VUlZFcGRhLIVJ53Snag98j9OTVxIkQ4fGwsilugxEMk8ehFbNrVv8Aro/8yJXuXPKWBliZhlXii46AIu5j26H8qqwt+48wAFnSSTkfxTnaPxPYVWVmuoTIed8chwe5nOABz1I5q2ros6oDwsg577YV59utc13vL+uj/wAyj2T4b20cdyz5+RrqCHLd1gXcxPtkDP5V/QB8ObM6f4I0G0Y5aKyt1Oe5EYya/Br4YaXLO2jWScTXbYK9SXnYBQfoM1/QPpUH2axt7dRgRxqvHsMUUou7b/r+tB09W2bHmH/INHmH/INOz7n8qM+5/KujQ2uf/9f9x55FSMseABX8+37Yurw638ZvEN9akmF3t1jPYrHEuT7ev0r9yvirrX9geAta1IP5bJbuobOCC42gg+2c1/PV8Zr19Q8UXM0jA5gQ9TgmZFC/iB3zms5au39f1oRN2S/r+up4rZus5KKcs6NjtzKcAD/AVpvaxyNvdsKWZjj+7GMf59faublmbT7lpMllVzggckIuDxx36Vqi6kaARxDeWSNMnoCTuP5dPrWkWn/Xf/IiW1kVJfNjUQKdxKLGOO7Nu/Qfl+tY10Ashuex3sBjPA+VSOcfT861bm8mmzPswx3yjHOARtHv/nrWa7FmEew4OxMnuRyaT1En/X9eY/RXhe68rGC6pER2JXDNg+nX/wCtXRtMPL37jkiV+n987VPX/wDVXHWsaxX0VzEuVyTgEfx8D9Pxrr/K+dVAzhlTr2iG4/r1pa/1+Iv6+/8A4JaRDGwU52q0a7h0AiXJ+oBpqSjYQCd21+OclpWwOuOf8mq3nBo/MVPmKMwwQfmlOAPyrQt0Xz1lPC+ZnP3hiBeSMe/StV2f9dH+At9H/Xc0rS2HnxyTHaEmzgk8rCvPTsOPfPSulsrYiAQ7PvKi5yesr7v5delZdtBLLAqhOWiWM5OMNM+SM1vyXi2im44KgysCcZwiiNRjpzVa9N/8v80ZTb/r8SpqN15StLuAVWmlXB52gbFPOD/nmuLvJiJPJkYEgRRgH1+83I9B179qu6pdOQLaLGMQwnJzgp857+v51ys82ULMCCVlfAII/eHauP61Dbtp/XY1gra/1/TQhlVpDcKwIAklBwSRu+VeP6Z96XKKzRjplF6HH7oZf8v1/WoWR3fY33cqu09xEvzdf8+vrTFDhM7FJZTjtgyNhentUJdjS39ehZDmZCpYLuRyMZ5aVsLwTgZHp0HerK7CQXOV3r1z0iHP68Ckjj8l/nJASTn5sAJEvPP9f5UHzWUKwyQoGB/elbPv2/Ki/Rf1/TI2/r7iUbHhxtLExhT7vI2cflV+LMchkXAXc8mScnbGNoP51RUsJfMbhRI8g4/hQYX06k/T6c1agiZ1aAMcERJjHBP32H6elaxf9ev+THy9v67ERWUhYgOAI0IOM93Yfh/+utC0KsDMwO7EzgjOcyfKtWYoFkLzuAVxK4UjnLnavI68dPSrfmRrIsIQofMWMZHGIRk/r09aqytr/XR/5kp3/rv/AME9c8LabbRabY28oKozxNKCDsdYkMkh5DDgEDHB4pbxn+zKHw0rpIzDG0brl/T02+3A69eNm0082GlRaaXZ3W08plVvmaSVwOACCPlGeh471TvIlWX7QCxw7MFOcn7OmDxjof8APv5dSquZt/13/A9unFKNn/XR/duZLiNZWmAGwzb1HTckKYOf/wBXXioRayFVgJO/bHHgOcK8j78Z6cDn06UsiPIqLvCuUSJ3IIAMrbyQMdhkn3zTVkLyi7csfL86VRk/KCBEoPv/APWpRTtft+n+aG7/ANfc/wDMuSahJAZrhf3se6WXc/XAyqHIyT8wHHXvVC4+0t+68ry3AhhGWGMxje/UEngZq7EquIo+OGiiJLEBtg3MeccdMfpWVdypJIWklwTHMeTx++JAHUnoAOKSt0/rsE9NF0/T/NGbdXDzxlV80vOrumQpDNMQqFeeeAOMDHJOKna5gDJb/PhZkeRvlVQlpjcCenbB5Jzx1rKvprm3lwrBCkmCc5YCFcMAfr79qIrd0sxbNjzpFhQK4BA82Td345A9PzpcqenTp+f5iS7f12NFr27ubTyX8uOS6Uq4MmW3XMm/Jxx90Z+VgM15poEazSJLghA0krEc5AGMkdD8x/WvQNXuWsIv7SsYPL8vfMrh8grENqrgCIckeh+nauc0K2FvZLBt/elYYskkdfnbI9h/k11YZXb/AK3/AOCcGJaUUl/Xb/I0JIBHay2oOW8uOEgjozHew/AfhXkXiG8REdz8u53ceuCNoOP8/hXomras7LLLHjJE02AcH5vlXof89eK8j1lZLq4jsEx5szRQL9Sev5n/AOtXROV1d/13OSmra/1/Vxnh68hsLSU7TJPO6qoXJPBB44P+P1rsYdHeeT+1fEZ2RurzpAM7jn5V3c8c44zn6VastP03wvah4B5l2Ekd5WAz8/yAKOi568du9c7e6jeX10YLaTe5KrwOP3YyTkf5PWlLRWf9dGV8W239fqaur66kaLZQKPNVYoUjQYxt5IGMYHqfwx3rJ06wd2fUL/LSOsjhQM7S52pjnqefpVvTdKSCP7TdKWndGfLD+/wBk9P511VrYM8uWQGIOA3HaFckdPWhRbd5b/1f/MJyVu3/AARlnaCeVCQQnmJj/cjXL/l296skQrbhIfnO1iTgA5mbA/PHfp60kkieRsjjYkxnJJGWkmb1+n/16Y8yLMGx8oc45HSJcZ47Z4H9KqXu/wBf10M0r7/13LSiKKUPK2AZQuO22Ecj8P8A9WetZ8jSXtvsQHaE59S0zccn1/IVAI3niVHYZMSrt95WyB+X4VqQiMShoVBQOz/8BiXb+pqJR7/1/wAOinvd/wBf1uSBlDJvP7pZN5OcfLCuD17Z/OpreJnVUAJlkVUwefnlbd+q9fT3qmY3WJYidxEaQ4PHzSMWOOf7tdDoSRzX6XLr+6R5bhu52RjA/Fm4/Gpd1/Xb/gDbsrv+u59gfs+6Z9v+KnhyyA3JDdiTBGPkhULyB/tZ/nX7gwDaoAHavx4/Y00tr34qQzuARp9thuvD7cn8iw/Gv2Jh7YqaK0f9ehVK9rMn2t6f5/Kja3p/n8qfj2/U0Y9v1NdVzW6P/9D9Hv2t/E1rpHwyudHmfbJqf7vA4YqOePfdj9a/Dz4oTI3iWZlUfKYk55GLaJVP5n35r73/AGw/HQ1X4rxaMJGNnovlI65+UmIefLx6ncq/ga/MrxHqkl/eyzzHMkm7PPGZmyO3p+X61jF6v+vT8TKd3LT+uphMiXO2I4VmVVzn+Jznn8Py/WqKSyWDB2G6P943APQfKvH16Y+oNSzSqSSo6MWA74UbQO/OetRNJG58g8j5Fxxzs5bnH5f0q7kv8B5VZCQjZUFEyD/dG5uPSq7Ts0eSvOHbPTJkOF9+lTIvlsXRlG8M3A/vnC5/pUk0sZYDIPKLkAdIxyenr+fatHvr/XcRjTM0TKysRtZR6Y2AZ5Hv0rronV7cMeXePdk/3pjn+X/164u9dSigEYAbJ/66H9eOa6PR3Z7KKQEuEk6/7MQ7/nxUp/1/XkHqdFDHF5qyE4VZC3AOdsS+oOOta9lZZjC42FkRBx/FM27+XrXO2dnNIpVVCttWM555mO79Bwf0rubV0gxczEBi7yjgfdjXYOnOSf061qlpf+v6sRN/1+ZYhCwMbnOEVpJue6oNoPPHX/E1jalecC2DZx5aHHqPnP4Cq1zqcQtvs/HyokAPbJO9j9Owrlp9SWRnuCdxk8x+gz852jIH457VNTTRf1bb70OMX/X9diOe7LIZMj5g8mOed52ioUeVnCAY2lV4yRiIZb/6360v+jhwinaqso98RjLEHB5/L3qLLeXkLyFOccDMh4/DFTu/6+Rra39fcWkMki7pMKdjEHPVpW4z+HWrnEkvzcKGB9fliTB6cHn9KqmdUY5Usm8EHgjEYwfrk5HvVTzFfCFsMygAY6mQ56+w7+lTuv6/rci3b+uxfjgPlYY8sgBPJy0h57elTnYzrKThdzvzxxGMA4+v+e1VYrmESCTO9UPmccErGNg46jJqdFSSJYlIJwsZz03FtzH8Bwfem2uv9f8ADMGuwJGzhYxlQRFGfq3ztx9P/r1qW2w5nBxt82Tv3+Revv8A5xxUUIQyG4QsAN8vOCSD8ig9fxraVIf9VknHlx/L3EY3E59OeO1bLu/67idv68/+CSwFovLhH3VkRTkbiFgXc3Puen+c7ehWL3V/ax7dzHG4HPPnNuwO/wB0dP8AGsdY4ZAxUld8bEhskbp2yvsAB1ruvCRVteheNVkWMySYBGSsKbP1LfWlUnZNv+rf8AVJXaT/AK7npuESTZGzQgzO5UgsGS2QLkngDJIIAPNc/dCTItWkBby4ouOeZG3sOO+MduDWxIMQxW2wGXykgJBwN8zmTrgcYxWXPIiu16oKgNLMD7IuxT6dc59e9eVordf81/mj3Vpo/wCuj/DUzJpmDNcAZG+WYY4UBflXv6n8u9M8vDeSxwpMKYxjIjHmNz06Y/EVaWZt3kTjasYigwARuKt5j9OuBnHv0qsZXZTLH8xZZH9gZW2JgfXn8aa8v66olaaL+v8Ah0RNI1xF5qjaxjlkOeNpnYqoHuORWZePbrIWbdIqyAH6W6/NwPVjgVoyJEk+0ZihV0HQ52WwyT19cd6525G9GgtlLuFA68bpn3Acf/qxScb6f1bp+Ogrpbf1bYyFill2eenmStGFCsMKrync3OO/JP1/CuhtGgWTzXyzZuLgewijIUg5XB4HX19KzDtVzOxLCEtJu4+ZI18sfjlh17CrUdqY82sRbaFgjO0bjl5PMcZAJ4X3H9KT1X9f1owlLS39eX4mJrsoht/sEMUoEhht9zjALbgzAHDDG3JA3c9hUbXIs7OO5H3lE0p+bs/yLx6068uLW7vYpVkd3DzXCuwAcgqUTJ25Odw7njHSub1++jidoVO1U2RZ5J/dLuY8+9ehQvytv+u/+Z5eJ96dun9fqYWoypkRM+xV2RfMBn5ACc+9Y1jajP8AbF0N21XaANg5djtDc+nb35+tZHGqTvNMQtvCpZlHG55D8qKeoGOTz079Kt31095NtT7hKL/wGEDOBxgeme1Ve7u/67glfT+v6uR3VzJPcC2YDduRCd/aMZPPv+FaemacsEZeRWVmQnhN2TMcDnIxx9au6XoMs0LTrGQxQ4BGBulPyjofr16etehx6dY6UxkvCThh8mcALAPmLcd26Dr64pKNn739d/wM5yv/AF95z9rpGH3XOViSUAk8fLAmWxwe/wCdU7icNCLeBdiBQMbgWLTvnk8fw9fTvU19fT3g8lfk2ow28EBpm4AH0rOdlE/mEkIr7yScnEI2jk+pBArTma0X9W/zQrP7X9dxrSrFJ5ikYMjPjOCREMDp6/mKgigkdQZePkRF+spyf8amFkFj8pQN7osOT/fc7iOnQL/9btVpfL2edxjdJKec5VBsXg9yefpSt1/r+mhuX9fmAwkrOuSgeSUZ/uxjaD3/AF/GnIZIg0W7Em1IRj1Y7jnHt6dKUQZjEeQuRHD14Lbt7fgB+XahMGXzicoDJJ9FPyjv69fWlbT+vl+AJr+vu/IUylpWnIUgGSX3K42L19+ldXo0TRLFakASXRiiOf7kZ3v+BOPc4rn7W1EkiWp+TmOJjxxt+Z/pgf4V0elst3fvdrgJGHYD0WQ7Yx6DPpWM3bSP9dgatv8A1/w6P0s/YWsfN8UalqLIMm2klyRziWRQuPqFNfqenbGa/Pj9hnSRHpevakQCEMFqrf8AXNSXx7ZI/Kv0JTqBVUUlHQ0pqyH4f3/75ow/v/3zUuD6fzowfT+db6FXP//R+fPiF4t1LxX4g1HX9Wk33OoeZI/HG64fOMDpxj+VeG6goFw7feG926Z4QYH+fSvQfE7Qif7TH8itJv2FslVtxgEezZOM8465GDXn8y/IEjYNuQIe/wA0h3N+Q6+/SpglbT+v+GZz2f8AX4GI+IGIkjO35E9OvzHjPpVOeaBxuOUch26dfM4HP0rVu5QWklwW3s74GOo+UVnNcwMwjbkblXn0QZJPehrv/XcEyFGmUjZiVCy4wTgiMZ/D/CoftKyRcjY21sjB6uf8PwqTy4JVMkbYfYSe3Mp7/wCfyp0iIxJfGdx57gRDr/h+oqndasFbqZ91tSQkfKqt+WwVreHXAE9o3ymZUA9clgfx/wA4rK+zvs2ggbVABGeN7ZHX0/8A1Uyyvo7G+iuZDiLe2R32gbeM8deaWqdylrue02M9us3nq+FDPKcdwi7R19+nT3qvqM7CEwQEcLHFkH+LO8jpnp1PrXNwySgi2kyOEiOeDuY7jn8PxqCe5LZkB3ZMj+2D8q5/H3+lCbWi/rt+BCj1/rz/AAI57o5MgYkN5kn1B+VSfx9sVVZUdwqY4KAk/wCzyx49D0qd9PkMm3GOViJ/3RubPt61XkZ41Z8kFwTt75kbA5+lK2mj/rp/XkaKK6f1/SK7rJtyow2D0PeQ8D8qVJbhXbYSMPkE9NsYxnoe/FSO58xgj7gr9ueIx6jjHpUUdvK0fDDOzbgHj94c5/AdaN9v6/ph6f12FaeVoWhOCdmOmOXbJ/Sr0F1ah/NMQxud+vZF2j8KabMoQ7nKhmc4zyIhj9amGmPKnlAAsRGg47ud5/ShJvTv+v8AwQutLFuB7UwiMr8ypFF2AyTuP/1/SrGLPf5mcDMsnQYw3C/jmqy6c53zRKcLvlIPOABsHfrn8KvwaNOrGKcngxx9+q5c9T/+qqSe7/ruRp/X9dyxbW+ZFhxllaKLGeBsG5s47VeijfyzIx3MVduB0MzbUxwe3WmRCKNN6YcOsj/KSceadoGc9unv+taMKAN83zhZFTnniFctyfwrf1/royG09X/X9MchW3ug7HaqSE8YPyQLtJ+uenr713Xge0Ek9yyhPOSCOIBs5YysXOB3HQn+lcBvE0ZVTvcxqmOMlpm38dO1dD4e8ST6Dffa0XzYPMklKZ5xEuwFT0BGfoe9RW5uV2Wv+X+aKoySneW39XPX7uGORp7iEuIY5JHQ5DgoiCNWHOB83PHHHNY88IDC0LKWAgh6gdP3jjrV2yurXUbSC3sC08lwI4ZcEgeYxLvkE/KVyM9/rxT5LlLmVrwIWULJMAuW3HAiAGODksPyNeSlbS236bfge2p2/rt/wDnzudXuJGLGQSyqAdx/eHamRyQT/WiYGKYKMBEeNGxxzAo3nPsSPp39rTWT2zRxSKTuaGLfgggRAux5PrjvUEts9xE20bNqMMAnlrhgAOmOAw/z1aSvaP8AXVEu6/rtt96MrfJPEsbDDCLB543XDblA/DFR+UpZpYsIvmNIAOcrEuwfiWPPtVyREWRyVKqkhYHHG2BfbscY/nVCe2lj2gKy7RFCCOADI28n9ef8KN9F/V/+CFrPT+uqMma1aGEW5JGVSHAOMMTv6Y7Af/rqyJo4YnmLMSWlkz8pILblTAwfQduT36mr0katJ56x5c+ZMuWCk4zGBn1IHGOPxrFuYrmOJng2OPOCY37Ri3Us5DFh/LgnHFF9L9/+Gf3ByXVv61/4JiyeauttCxLiCNELHH8IUnJBIyNnp+VeR+IdRLO0m7ezGQgYzzKcKMZ/KvSr68YLNdBy0s1tvOSQd00jgAfO/QEHr+deWWsMWoeJbaKdgIYW3sT0IhAPB7Z6CuyzUEnv/VzzZpc7f9f0jd0rRb9reG3VVUB+ef8AnkuXPUcE8D1rutI8LC2t83XynyNpDf3p24x/wHk+n41o2rq0CS+WE/d7Mjs05yCOOgHoP0q7PftvGQWHmFhzgbYFx+p/TjNa3t/Xb/gHMpSej/roy7c6nBpefsRD/vi+/HLLCuOMc4z0/n2rhru6uLklJevlhTzj55W3HOcf8C/WtBrmZohiEZaPy8nrulbPJHt19qhGwzGcMTsdpMDgFYFxUxdtf60/4Ba03/rozPVInlErqQnmNICOMogwOhznPGRzSfZj5S25O1mCIRnjLEuemef5VI0TKnlIQG2LCf4jukbd29Af8KjdysrXDJtCGSQHgE4+QD8TyfarWmi/rt96Hfv/AF3H7wkhkV+MyzZLZyoG1cZ9T704wlEWADBxHEOeMn52yc9B/nuKAnmbYRu6xQEgnBb75PI/zjmnrM6DzwoHMk2MDjedij+v8qfNbb+uxm/6/r0JpY41DXC42t5s4I67W+RMjPXPbOKrKrbvLzypji46DZ879u3/AOupipUiI4BBjiOR/cyzE9ORnk/yqOKRlBuGGWAkkIAP/LQ7V/xH9aWltP66oaTX9f10Jll+QyxudzLK69juk+VP0/z2rrdBt/36wADHmRZOeD5K7m7djXKbVaYQnA2ukf0EQ3Mef06V2egxmUAj77BnOBjLXDBVX8B1rmn5f11X+QSulp/XY/Z/9iuwe3+GU924ANzdM/TsVUjj8a+0UIUjNfMv7Kuniw+EunKMASSTYI7+W5jz/wCO19NKMc+tbUkuVG8dixlPU0ZT1NGT6/5/KjJ9f8/lV2Luu5//0vjjxN9vurma6uWzLN95sjO+dt54HHHoMe1cDNcyQ5mB5y8vQjp8orblvLe5uxIJJ1CSFmDFX3CNMj05rmZWed3igOGVEBznGXOScg5qYtWuv6v/AME5kr6f15EDSJcv5O8xupWPuASOSc/X8ayJpLi2wJlLBhnOP+enoP8APtirM1yBO8E0akhpPfoMDng8Yq7cQtbREtiSIsqFT975Pf3+lJa6l/195mIkcrGSJwAD24wsY7g+tLmdUwZC+Bt5GOZOePcCq01siwLd27FC6ZIBIyS2P0qD7U2/bOoJ3kZUc/uxx/nvTt1Y7XRclu12EvjbuLDp0QYHFZVzHvxHnnAXH15J7npUzKTyuAcKPxfn+VCu8RLyAMuS3qRsG0UNPYUdNzvLKfzbC3uGIckNISTkkj5Fz9SPy6GriWzkCONgwLRx+vA+dj3/AA9O9YejK0+mLED/ABLCM+j4c+vvWjHO3mBzyF8yTHu3yrj+tCTWi/rsVy9f6/qxqCWaGHzyDna8pGOCZDtX6cfj9ahCzTXBhRM7HAPriFcnOfU+9WYHF4ixLlVUxQ89tuWJHbqDiui0+JYIDP8AekZX5x/FM2PXsB+dNRvt/XVGUtF/XyMJdI2wgzACVlQEYz88x3cdO1PdrVJFnMQRGd2HoRCNi+/J/wDre23dX4W98sruRpwTnk4jXav69ayJp4IrJ9yEkRqPYmVvmOK0vd/11/4JN7f19xCJI9q2+7fgJD8wGCX+dj+VWI9ThYmTacZlm+X/AL4Qcg9/0qjMsfm+aOBJJMwHp5KnH6jNU44SDGpP3hAgPceZ81NLvt/np+Zpyr+vvX4nSRbVcQKQn3IsHp8nztn8aRr1xg+YDlXk9fmlO1QapTSS28Buc5VDNLj3X5f5Grlvbu0mxWwoaCInqSNvmentilFp6/12ZLs9P61/4JcCoWEfGFZVAAHSAc4P14z/ADqSZY1T53DSPH0wPv3J749F/PrxVQu00IaM7d8byD6ztsGfpVv7IUuCFbpKFyev+jpn9c1dtv68n+BN0/6+8lVkSQyRHMW55M9BthG1Rye55/HFVpYZfL8pmwRshJPUZ/eN78dMVGiSNGkG/hliT0/17bv0xV1nb5pn55mlODg/J8i/jnmh3j/Xbb8BLv8A15lW11O9sbhr+1k2PIrTsFO4fMdqA8c4/PPTFejaR4ktdRaDTrx1hkXdEoIBUgDcSDnqTnqcjgck15q9vJGf7OYjO6O3JXgH+Mn9cCoZkHltOFAI8xxj1c7VH4VhUpRe39dUbwrOPy/T/gHvUt5PNcSyxv57GJ5VGcEPLuUAEc5yCRkdB1xSSXhtlkVJW2xtnawC5W2Kg8jKnJ64ryXS/Ed5p8kVnclpoklijyrFJVjiGSqvzgEnoQeOmKs3fjHTXTy0t5XZgzBn2lw0zhiN3cBQAOPr78E6PK2l/Xb7jvhWVtOn6bHokl3DHAUmdztgRGLRuuGlUuxO5RjA9TWVdX0HmS6hIHaJmaYEAMNiHy1OdxOMjIz2Ix0rhtT8d7ZWe2sAMy7yZJQ2RHGqAEKi+mTzXNS+K9UnikRI4ot8aW5KlujEsTjOOjY/zmnGi5Lmt/T/AOCU6y2/ruj0Sa5uI7iBJF2R28caEBgwIjAkcEjA5Ysp544P0yf7ctdOiYzTo3ySTBfmX57k4YALycDgDJPHWuAvNc1W+vJLiaciX965KBYxz8vGwD6mstoQrs2AVV40OepA5yT7mtY0OZq/X/hn+ZlPFLZf1f8A4Jsa/qUVxcSmIny2aNVLZGY7aMKTyT1IJxnvXB+HFa91yVRneybV/wC2jDP5D/69aeqzBbVZWXJ8t5Dz3dtvf2rI8BqW8SYc8FXbj1i+YfqPyrVaNa/0jjk73b6/0z3FWWAK8RDrHIzg/wCxAu1enIyenaqkhfYLR48MUSLOM5Mp3uePb/64FWTaboFMu0ssAB46meTnmoDcJJfGEL/y1kbB5BECFR/I1s09/wCtP+AYxkQSEqxuolzGGeYAjnbENiAjPGevH05pGgVk8iMncUjiJXA5f53OPb1/lVtbRrm1/wBHCriOGMbuMGZ854B6VVuAvnibaODNKB/sxgIOvU0K60/rT/gFu9tf67lV3wzXDpklnmGM4wvyKBn0quyKkSQOx3Hy4vm56fvG7Ajr+Hv0q2kRaEwE8osUR9CXbLHnP0FUZizeZKxwVEkvqPl+RR+HNNJrbp+mq/AclbcQXAMQnGd7bpRu6K0nyoCc9cVLmQ/uQRgtHHnrgRjex6Y68e1RtAIW8hgP+WUeRycff7j2qO3uC0DXKDAEcsxHrvJQD8AKbj0j/XVGVmv6/roXDcPKHYDqrSAY6PKdq/p/9apWWMyCOMgJvReD/BCMk/ifwFPjQqwhDYVXji4HOIRvP/1vzqrI21S5AJ2yMw9WlOMfQConZbfL80aWa06/1+hK0hlUL0Pllvq9wcDqOoFeleFBHJqEW8/I0gY8fwWy4/U9K88toVe7NsePLmjRsDqI1zwevJ/IV6h4HiMs0WcDMf6zSAH8q5ajWy/q+q/EJxaP3r+BFiLH4T+GoyPmezSRv96X5yfzavZ0yelcJ8PNO/snwXoun7t32a0hTI77UFd4qgGuqOyN2ktFsSbP9k0bP9k1L8vpR8vpVagf/9k="/>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4"/>
          <a:stretch>
            <a:fillRect/>
          </a:stretch>
        </p:blipFill>
        <p:spPr>
          <a:xfrm>
            <a:off x="1733116" y="964017"/>
            <a:ext cx="1967128" cy="2377613"/>
          </a:xfrm>
          <a:prstGeom prst="ellipse">
            <a:avLst/>
          </a:prstGeom>
          <a:ln>
            <a:noFill/>
          </a:ln>
          <a:effectLst>
            <a:softEdge rad="112500"/>
          </a:effectLst>
        </p:spPr>
      </p:pic>
      <p:cxnSp>
        <p:nvCxnSpPr>
          <p:cNvPr id="6" name="Straight Arrow Connector 5">
            <a:extLst>
              <a:ext uri="{FF2B5EF4-FFF2-40B4-BE49-F238E27FC236}">
                <a16:creationId xmlns:a16="http://schemas.microsoft.com/office/drawing/2014/main" id="{10C97D7D-17C6-5852-D776-10B426C9FAD3}"/>
              </a:ext>
            </a:extLst>
          </p:cNvPr>
          <p:cNvCxnSpPr>
            <a:cxnSpLocks/>
          </p:cNvCxnSpPr>
          <p:nvPr/>
        </p:nvCxnSpPr>
        <p:spPr>
          <a:xfrm flipH="1">
            <a:off x="3251200" y="2047057"/>
            <a:ext cx="933342" cy="73001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23882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39B83B-5141-5876-4D5F-B94791DC98B5}"/>
              </a:ext>
            </a:extLst>
          </p:cNvPr>
          <p:cNvSpPr>
            <a:spLocks noGrp="1"/>
          </p:cNvSpPr>
          <p:nvPr>
            <p:ph type="title"/>
          </p:nvPr>
        </p:nvSpPr>
        <p:spPr>
          <a:xfrm>
            <a:off x="287867" y="1198418"/>
            <a:ext cx="3200400" cy="4461163"/>
          </a:xfrm>
        </p:spPr>
        <p:txBody>
          <a:bodyPr>
            <a:normAutofit/>
          </a:bodyPr>
          <a:lstStyle/>
          <a:p>
            <a:pPr algn="ctr"/>
            <a:r>
              <a:rPr lang="en-US" sz="6600" dirty="0">
                <a:solidFill>
                  <a:srgbClr val="FFFFFF"/>
                </a:solidFill>
              </a:rPr>
              <a:t>THE SCHOOL DAY </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0527591-E253-DAEB-E042-088F22977932}"/>
              </a:ext>
            </a:extLst>
          </p:cNvPr>
          <p:cNvSpPr>
            <a:spLocks noGrp="1"/>
          </p:cNvSpPr>
          <p:nvPr>
            <p:ph idx="1"/>
          </p:nvPr>
        </p:nvSpPr>
        <p:spPr>
          <a:xfrm>
            <a:off x="4385733" y="0"/>
            <a:ext cx="7518400" cy="6858000"/>
          </a:xfrm>
        </p:spPr>
        <p:txBody>
          <a:bodyPr anchor="ctr">
            <a:normAutofit/>
          </a:bodyPr>
          <a:lstStyle/>
          <a:p>
            <a:r>
              <a:rPr lang="en-US" dirty="0" smtClean="0">
                <a:solidFill>
                  <a:srgbClr val="70AE47"/>
                </a:solidFill>
              </a:rPr>
              <a:t>08:40 </a:t>
            </a:r>
            <a:r>
              <a:rPr lang="en-US" dirty="0">
                <a:solidFill>
                  <a:srgbClr val="70AE47"/>
                </a:solidFill>
              </a:rPr>
              <a:t>– Gates open for children and parents to enter the playground.</a:t>
            </a:r>
          </a:p>
          <a:p>
            <a:r>
              <a:rPr lang="en-US" dirty="0" smtClean="0">
                <a:solidFill>
                  <a:srgbClr val="70AE47"/>
                </a:solidFill>
              </a:rPr>
              <a:t>08:40 </a:t>
            </a:r>
            <a:r>
              <a:rPr lang="en-US" dirty="0">
                <a:solidFill>
                  <a:srgbClr val="70AE47"/>
                </a:solidFill>
              </a:rPr>
              <a:t>– F2 doors open for the start of school.</a:t>
            </a:r>
          </a:p>
          <a:p>
            <a:r>
              <a:rPr lang="en-US" dirty="0">
                <a:solidFill>
                  <a:srgbClr val="70AE47"/>
                </a:solidFill>
              </a:rPr>
              <a:t>09:00 – Phonics </a:t>
            </a:r>
          </a:p>
          <a:p>
            <a:r>
              <a:rPr lang="en-US" dirty="0">
                <a:solidFill>
                  <a:srgbClr val="70AE47"/>
                </a:solidFill>
              </a:rPr>
              <a:t>09:30 – Learning through play</a:t>
            </a:r>
          </a:p>
          <a:p>
            <a:r>
              <a:rPr lang="en-US" dirty="0">
                <a:solidFill>
                  <a:srgbClr val="70AE47"/>
                </a:solidFill>
              </a:rPr>
              <a:t>11:15 – Whole class teaching</a:t>
            </a:r>
          </a:p>
          <a:p>
            <a:r>
              <a:rPr lang="en-US" dirty="0">
                <a:solidFill>
                  <a:srgbClr val="70AE47"/>
                </a:solidFill>
              </a:rPr>
              <a:t>11:45 – Lunch time </a:t>
            </a:r>
          </a:p>
          <a:p>
            <a:r>
              <a:rPr lang="en-US" dirty="0">
                <a:solidFill>
                  <a:srgbClr val="70AE47"/>
                </a:solidFill>
              </a:rPr>
              <a:t>12:45 – Afternoon register </a:t>
            </a:r>
          </a:p>
          <a:p>
            <a:r>
              <a:rPr lang="en-US" dirty="0">
                <a:solidFill>
                  <a:srgbClr val="70AE47"/>
                </a:solidFill>
              </a:rPr>
              <a:t>12:50 – Maths </a:t>
            </a:r>
          </a:p>
          <a:p>
            <a:r>
              <a:rPr lang="en-US" dirty="0">
                <a:solidFill>
                  <a:srgbClr val="70AE47"/>
                </a:solidFill>
              </a:rPr>
              <a:t>13:15 – Learning through play</a:t>
            </a:r>
          </a:p>
          <a:p>
            <a:r>
              <a:rPr lang="en-US" dirty="0">
                <a:solidFill>
                  <a:srgbClr val="70AE47"/>
                </a:solidFill>
              </a:rPr>
              <a:t>14:30 – Whole class teaching</a:t>
            </a:r>
          </a:p>
          <a:p>
            <a:r>
              <a:rPr lang="en-US" dirty="0">
                <a:solidFill>
                  <a:srgbClr val="70AE47"/>
                </a:solidFill>
              </a:rPr>
              <a:t>15:00 – Story time</a:t>
            </a:r>
          </a:p>
          <a:p>
            <a:r>
              <a:rPr lang="en-US" dirty="0">
                <a:solidFill>
                  <a:srgbClr val="70AE47"/>
                </a:solidFill>
              </a:rPr>
              <a:t>15:15 – Home time </a:t>
            </a:r>
          </a:p>
        </p:txBody>
      </p:sp>
      <p:sp>
        <p:nvSpPr>
          <p:cNvPr id="7" name="Triangle 6">
            <a:extLst>
              <a:ext uri="{FF2B5EF4-FFF2-40B4-BE49-F238E27FC236}">
                <a16:creationId xmlns:a16="http://schemas.microsoft.com/office/drawing/2014/main" id="{6FC3AAC8-73D2-AF41-B09C-844DBB3B6DEA}"/>
              </a:ext>
            </a:extLst>
          </p:cNvPr>
          <p:cNvSpPr/>
          <p:nvPr/>
        </p:nvSpPr>
        <p:spPr>
          <a:xfrm rot="2256224">
            <a:off x="11351587" y="5600618"/>
            <a:ext cx="913013" cy="787081"/>
          </a:xfrm>
          <a:prstGeom prst="triangle">
            <a:avLst/>
          </a:prstGeom>
          <a:solidFill>
            <a:srgbClr val="5B9BD6"/>
          </a:solidFill>
          <a:ln>
            <a:solidFill>
              <a:srgbClr val="5B9B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point Star 8">
            <a:extLst>
              <a:ext uri="{FF2B5EF4-FFF2-40B4-BE49-F238E27FC236}">
                <a16:creationId xmlns:a16="http://schemas.microsoft.com/office/drawing/2014/main" id="{D16462A8-D757-2C0C-BCC4-4BCA9A43170F}"/>
              </a:ext>
            </a:extLst>
          </p:cNvPr>
          <p:cNvSpPr/>
          <p:nvPr/>
        </p:nvSpPr>
        <p:spPr>
          <a:xfrm rot="20746324">
            <a:off x="10938115" y="6201462"/>
            <a:ext cx="509309" cy="509309"/>
          </a:xfrm>
          <a:prstGeom prst="star5">
            <a:avLst>
              <a:gd name="adj" fmla="val 27022"/>
              <a:gd name="hf" fmla="val 105146"/>
              <a:gd name="vf" fmla="val 110557"/>
            </a:avLst>
          </a:prstGeom>
          <a:solidFill>
            <a:srgbClr val="1B234E"/>
          </a:solidFill>
          <a:ln>
            <a:solidFill>
              <a:srgbClr val="1B2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B234E"/>
              </a:solidFill>
            </a:endParaRPr>
          </a:p>
        </p:txBody>
      </p:sp>
    </p:spTree>
    <p:extLst>
      <p:ext uri="{BB962C8B-B14F-4D97-AF65-F5344CB8AC3E}">
        <p14:creationId xmlns:p14="http://schemas.microsoft.com/office/powerpoint/2010/main" val="1332899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F13C74B1-5B17-4795-BED0-7140497B44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605928-8DC6-853E-5D76-986EC5468E08}"/>
              </a:ext>
            </a:extLst>
          </p:cNvPr>
          <p:cNvSpPr>
            <a:spLocks noGrp="1"/>
          </p:cNvSpPr>
          <p:nvPr>
            <p:ph type="title"/>
          </p:nvPr>
        </p:nvSpPr>
        <p:spPr>
          <a:xfrm>
            <a:off x="640080" y="325369"/>
            <a:ext cx="4368602" cy="1956841"/>
          </a:xfrm>
        </p:spPr>
        <p:txBody>
          <a:bodyPr anchor="b">
            <a:normAutofit/>
          </a:bodyPr>
          <a:lstStyle/>
          <a:p>
            <a:r>
              <a:rPr lang="en-US" sz="5400"/>
              <a:t>SCHOOL DINNERS</a:t>
            </a:r>
          </a:p>
        </p:txBody>
      </p:sp>
      <p:sp>
        <p:nvSpPr>
          <p:cNvPr id="7177" name="sketchy line">
            <a:extLst>
              <a:ext uri="{FF2B5EF4-FFF2-40B4-BE49-F238E27FC236}">
                <a16:creationId xmlns:a16="http://schemas.microsoft.com/office/drawing/2014/main" id="{D4974D33-8DC5-464E-8C6D-BE58F0669C1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692DCA7-8676-5502-2116-C857531775F0}"/>
              </a:ext>
            </a:extLst>
          </p:cNvPr>
          <p:cNvSpPr>
            <a:spLocks noGrp="1"/>
          </p:cNvSpPr>
          <p:nvPr>
            <p:ph idx="1"/>
          </p:nvPr>
        </p:nvSpPr>
        <p:spPr>
          <a:xfrm>
            <a:off x="491068" y="2872899"/>
            <a:ext cx="4673600" cy="3604868"/>
          </a:xfrm>
        </p:spPr>
        <p:txBody>
          <a:bodyPr>
            <a:normAutofit fontScale="92500" lnSpcReduction="10000"/>
          </a:bodyPr>
          <a:lstStyle/>
          <a:p>
            <a:pPr marL="0" indent="0">
              <a:buNone/>
            </a:pPr>
            <a:r>
              <a:rPr lang="en-US" sz="2400" b="1" u="sng" dirty="0">
                <a:solidFill>
                  <a:srgbClr val="1B234E"/>
                </a:solidFill>
              </a:rPr>
              <a:t>All</a:t>
            </a:r>
            <a:r>
              <a:rPr lang="en-US" sz="2400" dirty="0">
                <a:solidFill>
                  <a:srgbClr val="1B234E"/>
                </a:solidFill>
              </a:rPr>
              <a:t> children in F2 (Reception) are entitled to a free school meal. </a:t>
            </a:r>
          </a:p>
          <a:p>
            <a:pPr marL="0" indent="0">
              <a:buNone/>
            </a:pPr>
            <a:r>
              <a:rPr lang="en-US" sz="2400" dirty="0">
                <a:solidFill>
                  <a:srgbClr val="1B234E"/>
                </a:solidFill>
              </a:rPr>
              <a:t>Each day children will choose if they would like the red, green or blue option OR if they have brought in a packed lunch. </a:t>
            </a:r>
          </a:p>
          <a:p>
            <a:endParaRPr lang="en-US" sz="2400" dirty="0"/>
          </a:p>
          <a:p>
            <a:r>
              <a:rPr lang="en-US" sz="2400" dirty="0">
                <a:solidFill>
                  <a:srgbClr val="FF0000"/>
                </a:solidFill>
              </a:rPr>
              <a:t>Red = meat </a:t>
            </a:r>
          </a:p>
          <a:p>
            <a:r>
              <a:rPr lang="en-US" sz="2400" dirty="0">
                <a:solidFill>
                  <a:srgbClr val="70AE47"/>
                </a:solidFill>
              </a:rPr>
              <a:t>Green = vegetarian</a:t>
            </a:r>
          </a:p>
          <a:p>
            <a:r>
              <a:rPr lang="en-US" sz="2400" dirty="0">
                <a:solidFill>
                  <a:srgbClr val="5B9BD6"/>
                </a:solidFill>
              </a:rPr>
              <a:t>Blue = jacket potato</a:t>
            </a:r>
          </a:p>
        </p:txBody>
      </p:sp>
      <p:pic>
        <p:nvPicPr>
          <p:cNvPr id="7170" name="Picture 2" descr="School Dinners – Llwydcoed Primary School">
            <a:extLst>
              <a:ext uri="{FF2B5EF4-FFF2-40B4-BE49-F238E27FC236}">
                <a16:creationId xmlns:a16="http://schemas.microsoft.com/office/drawing/2014/main" id="{D8D7F065-863C-605A-C0E1-64AE157C1B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647" r="14649"/>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912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B939C3-318D-DFE4-9E27-99B45E0C8DE6}"/>
              </a:ext>
            </a:extLst>
          </p:cNvPr>
          <p:cNvSpPr>
            <a:spLocks noGrp="1"/>
          </p:cNvSpPr>
          <p:nvPr>
            <p:ph type="title"/>
          </p:nvPr>
        </p:nvSpPr>
        <p:spPr>
          <a:xfrm>
            <a:off x="838200" y="365125"/>
            <a:ext cx="10515600" cy="1325563"/>
          </a:xfrm>
        </p:spPr>
        <p:txBody>
          <a:bodyPr>
            <a:normAutofit/>
          </a:bodyPr>
          <a:lstStyle/>
          <a:p>
            <a:pPr algn="ctr"/>
            <a:r>
              <a:rPr lang="en-US" sz="5400" dirty="0">
                <a:solidFill>
                  <a:srgbClr val="FF0000"/>
                </a:solidFill>
              </a:rPr>
              <a:t>WHOLE CLASS TEACHING</a:t>
            </a:r>
          </a:p>
        </p:txBody>
      </p:sp>
      <p:sp>
        <p:nvSpPr>
          <p:cNvPr id="10" name="sketch line">
            <a:extLst>
              <a:ext uri="{FF2B5EF4-FFF2-40B4-BE49-F238E27FC236}">
                <a16:creationId xmlns:a16="http://schemas.microsoft.com/office/drawing/2014/main" id="{DB17E863-922E-4C26-BD64-E8FD41D286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7CE618B9-09E5-DEFB-1E8C-21B1A231B6EF}"/>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8719682" y="2259842"/>
            <a:ext cx="1886866" cy="1886866"/>
          </a:xfrm>
          <a:prstGeom prst="rect">
            <a:avLst/>
          </a:prstGeom>
        </p:spPr>
      </p:pic>
      <p:pic>
        <p:nvPicPr>
          <p:cNvPr id="11" name="Picture 10" descr="A picture containing text, clock, vector graphics&#10;&#10;Description automatically generated">
            <a:extLst>
              <a:ext uri="{FF2B5EF4-FFF2-40B4-BE49-F238E27FC236}">
                <a16:creationId xmlns:a16="http://schemas.microsoft.com/office/drawing/2014/main" id="{0ECCB70C-4586-650A-11C8-0DFFFF8E54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7255" y="4970066"/>
            <a:ext cx="2133600" cy="1604025"/>
          </a:xfrm>
          <a:prstGeom prst="rect">
            <a:avLst/>
          </a:prstGeom>
        </p:spPr>
      </p:pic>
      <p:pic>
        <p:nvPicPr>
          <p:cNvPr id="12" name="Picture 11" descr="Jesus Crucified Clipart At Getdrawings - Cross With No Background  Transparent PNG - 900x900 - Free Download on NicePNG">
            <a:extLst>
              <a:ext uri="{FF2B5EF4-FFF2-40B4-BE49-F238E27FC236}">
                <a16:creationId xmlns:a16="http://schemas.microsoft.com/office/drawing/2014/main" id="{22C2AA42-96E8-2B3A-6BB3-E4C308BC2F5C}"/>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7772" b="90918" l="10000" r="90000">
                        <a14:foregroundMark x1="51098" y1="7865" x2="51098" y2="7865"/>
                        <a14:foregroundMark x1="54390" y1="90918" x2="54390" y2="90918"/>
                      </a14:backgroundRemoval>
                    </a14:imgEffect>
                  </a14:imgLayer>
                </a14:imgProps>
              </a:ext>
              <a:ext uri="{28A0092B-C50C-407E-A947-70E740481C1C}">
                <a14:useLocalDpi xmlns:a14="http://schemas.microsoft.com/office/drawing/2010/main" val="0"/>
              </a:ext>
            </a:extLst>
          </a:blip>
          <a:srcRect/>
          <a:stretch>
            <a:fillRect/>
          </a:stretch>
        </p:blipFill>
        <p:spPr bwMode="auto">
          <a:xfrm>
            <a:off x="5430155" y="1816949"/>
            <a:ext cx="1289753" cy="1678305"/>
          </a:xfrm>
          <a:prstGeom prst="rect">
            <a:avLst/>
          </a:prstGeom>
          <a:noFill/>
          <a:ln>
            <a:noFill/>
          </a:ln>
        </p:spPr>
      </p:pic>
      <p:pic>
        <p:nvPicPr>
          <p:cNvPr id="13" name="Picture 12" descr="A clock on a church&#10;&#10;Description automatically generated with low confidence">
            <a:extLst>
              <a:ext uri="{FF2B5EF4-FFF2-40B4-BE49-F238E27FC236}">
                <a16:creationId xmlns:a16="http://schemas.microsoft.com/office/drawing/2014/main" id="{63AB4AF6-7DA2-45F9-AF86-EFC483182213}"/>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8824" b="92484" l="6338" r="92606">
                        <a14:foregroundMark x1="51761" y1="9150" x2="51761" y2="9150"/>
                        <a14:foregroundMark x1="53169" y1="9804" x2="53169" y2="9804"/>
                        <a14:foregroundMark x1="91549" y1="70915" x2="91549" y2="70915"/>
                        <a14:foregroundMark x1="92606" y1="83007" x2="92606" y2="83007"/>
                        <a14:foregroundMark x1="65493" y1="92810" x2="65493" y2="92810"/>
                        <a14:foregroundMark x1="6338" y1="85621" x2="6338" y2="85621"/>
                        <a14:backgroundMark x1="57746" y1="94771" x2="57746" y2="94771"/>
                      </a14:backgroundRemoval>
                    </a14:imgEffect>
                  </a14:imgLayer>
                </a14:imgProps>
              </a:ext>
              <a:ext uri="{28A0092B-C50C-407E-A947-70E740481C1C}">
                <a14:useLocalDpi xmlns:a14="http://schemas.microsoft.com/office/drawing/2010/main" val="0"/>
              </a:ext>
            </a:extLst>
          </a:blip>
          <a:stretch>
            <a:fillRect/>
          </a:stretch>
        </p:blipFill>
        <p:spPr>
          <a:xfrm>
            <a:off x="5793895" y="2600818"/>
            <a:ext cx="1935903" cy="2084634"/>
          </a:xfrm>
          <a:prstGeom prst="rect">
            <a:avLst/>
          </a:prstGeom>
        </p:spPr>
      </p:pic>
      <p:pic>
        <p:nvPicPr>
          <p:cNvPr id="1026" name="Picture 2" descr="Drawing Club"/>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5868" y="1686517"/>
            <a:ext cx="2194987" cy="194280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th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59731" y="3567628"/>
            <a:ext cx="3142383" cy="14024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ogin | Account access | Kapow Primary"/>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60833" y="4958582"/>
            <a:ext cx="2169322" cy="162699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rimary PE Passport 1 Year Subscription - PE Passport"/>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32939" y="4615130"/>
            <a:ext cx="1950957" cy="1950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0115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1308A87-51B1-5C5D-AA7F-AD23C4DDF08D}"/>
              </a:ext>
            </a:extLst>
          </p:cNvPr>
          <p:cNvSpPr>
            <a:spLocks noGrp="1"/>
          </p:cNvSpPr>
          <p:nvPr>
            <p:ph type="title"/>
          </p:nvPr>
        </p:nvSpPr>
        <p:spPr>
          <a:xfrm>
            <a:off x="838200" y="365126"/>
            <a:ext cx="7594600" cy="989542"/>
          </a:xfrm>
          <a:solidFill>
            <a:srgbClr val="FFC001"/>
          </a:solidFill>
          <a:ln>
            <a:solidFill>
              <a:srgbClr val="FFC001"/>
            </a:solidFill>
          </a:ln>
        </p:spPr>
        <p:txBody>
          <a:bodyPr>
            <a:normAutofit/>
          </a:bodyPr>
          <a:lstStyle/>
          <a:p>
            <a:r>
              <a:rPr lang="en-US" sz="5400" dirty="0">
                <a:solidFill>
                  <a:srgbClr val="FF0000"/>
                </a:solidFill>
              </a:rPr>
              <a:t>LEARNING THROUGH PLAY</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170" name="Picture 2" descr="The hidden benefits of loose parts play | Famly">
            <a:extLst>
              <a:ext uri="{FF2B5EF4-FFF2-40B4-BE49-F238E27FC236}">
                <a16:creationId xmlns:a16="http://schemas.microsoft.com/office/drawing/2014/main" id="{98E386A5-FC17-402E-0B37-3D046918D8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277" r="20556"/>
          <a:stretch/>
        </p:blipFill>
        <p:spPr bwMode="auto">
          <a:xfrm>
            <a:off x="9416459" y="4452668"/>
            <a:ext cx="2719538" cy="240533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E089CB1-4F84-EA8C-F24F-97017BC9EBB3}"/>
              </a:ext>
            </a:extLst>
          </p:cNvPr>
          <p:cNvSpPr>
            <a:spLocks noGrp="1"/>
          </p:cNvSpPr>
          <p:nvPr>
            <p:ph idx="1"/>
          </p:nvPr>
        </p:nvSpPr>
        <p:spPr>
          <a:xfrm>
            <a:off x="1312334" y="1677867"/>
            <a:ext cx="8578259" cy="4351338"/>
          </a:xfrm>
        </p:spPr>
        <p:txBody>
          <a:bodyPr>
            <a:normAutofit/>
          </a:bodyPr>
          <a:lstStyle/>
          <a:p>
            <a:pPr marL="0" indent="0" algn="ctr">
              <a:buNone/>
            </a:pPr>
            <a:r>
              <a:rPr lang="en-GB" sz="4000" dirty="0">
                <a:solidFill>
                  <a:srgbClr val="1B234E"/>
                </a:solidFill>
              </a:rPr>
              <a:t>Through play, children and young people of all ages develop</a:t>
            </a:r>
            <a:r>
              <a:rPr lang="en-GB" sz="4000" b="1" dirty="0">
                <a:solidFill>
                  <a:srgbClr val="1B234E"/>
                </a:solidFill>
              </a:rPr>
              <a:t> </a:t>
            </a:r>
            <a:r>
              <a:rPr lang="en-GB" sz="4000" b="1" dirty="0">
                <a:solidFill>
                  <a:srgbClr val="70AE47"/>
                </a:solidFill>
              </a:rPr>
              <a:t>problem-solving</a:t>
            </a:r>
            <a:r>
              <a:rPr lang="en-GB" sz="4000" b="1" dirty="0">
                <a:solidFill>
                  <a:srgbClr val="1B234E"/>
                </a:solidFill>
              </a:rPr>
              <a:t> </a:t>
            </a:r>
            <a:r>
              <a:rPr lang="en-GB" sz="4000" dirty="0">
                <a:solidFill>
                  <a:srgbClr val="1B234E"/>
                </a:solidFill>
              </a:rPr>
              <a:t>skills,</a:t>
            </a:r>
            <a:r>
              <a:rPr lang="en-GB" sz="4000" b="1" dirty="0">
                <a:solidFill>
                  <a:srgbClr val="1B234E"/>
                </a:solidFill>
              </a:rPr>
              <a:t> </a:t>
            </a:r>
            <a:r>
              <a:rPr lang="en-GB" sz="4000" b="1" dirty="0">
                <a:solidFill>
                  <a:srgbClr val="EE7D31"/>
                </a:solidFill>
              </a:rPr>
              <a:t>imagination</a:t>
            </a:r>
            <a:r>
              <a:rPr lang="en-GB" sz="4000" dirty="0">
                <a:solidFill>
                  <a:srgbClr val="1B234E"/>
                </a:solidFill>
              </a:rPr>
              <a:t>,</a:t>
            </a:r>
            <a:r>
              <a:rPr lang="en-GB" sz="4000" b="1" dirty="0">
                <a:solidFill>
                  <a:srgbClr val="1B234E"/>
                </a:solidFill>
              </a:rPr>
              <a:t> </a:t>
            </a:r>
            <a:r>
              <a:rPr lang="en-GB" sz="4000" b="1" dirty="0">
                <a:solidFill>
                  <a:srgbClr val="5B9BD6"/>
                </a:solidFill>
              </a:rPr>
              <a:t>creativity</a:t>
            </a:r>
            <a:r>
              <a:rPr lang="en-GB" sz="4000" dirty="0">
                <a:solidFill>
                  <a:srgbClr val="1B234E"/>
                </a:solidFill>
              </a:rPr>
              <a:t>,</a:t>
            </a:r>
            <a:r>
              <a:rPr lang="en-GB" sz="4000" b="1" dirty="0">
                <a:solidFill>
                  <a:srgbClr val="1B234E"/>
                </a:solidFill>
              </a:rPr>
              <a:t> </a:t>
            </a:r>
            <a:r>
              <a:rPr lang="en-GB" sz="4000" b="1" dirty="0">
                <a:solidFill>
                  <a:srgbClr val="FF0000"/>
                </a:solidFill>
              </a:rPr>
              <a:t>language </a:t>
            </a:r>
            <a:r>
              <a:rPr lang="en-GB" sz="4000" dirty="0">
                <a:solidFill>
                  <a:srgbClr val="1B234E"/>
                </a:solidFill>
              </a:rPr>
              <a:t>and</a:t>
            </a:r>
            <a:r>
              <a:rPr lang="en-GB" sz="4000" b="1" dirty="0">
                <a:solidFill>
                  <a:srgbClr val="FF0000"/>
                </a:solidFill>
              </a:rPr>
              <a:t> </a:t>
            </a:r>
            <a:r>
              <a:rPr lang="en-GB" sz="4000" b="1" dirty="0">
                <a:solidFill>
                  <a:srgbClr val="70AE47"/>
                </a:solidFill>
              </a:rPr>
              <a:t>observation</a:t>
            </a:r>
            <a:r>
              <a:rPr lang="en-GB" sz="4000" b="1" dirty="0">
                <a:solidFill>
                  <a:srgbClr val="FF0000"/>
                </a:solidFill>
              </a:rPr>
              <a:t> </a:t>
            </a:r>
            <a:r>
              <a:rPr lang="en-GB" sz="4000" dirty="0">
                <a:solidFill>
                  <a:srgbClr val="1B234E"/>
                </a:solidFill>
              </a:rPr>
              <a:t>skills,</a:t>
            </a:r>
            <a:r>
              <a:rPr lang="en-GB" sz="4000" b="1" dirty="0">
                <a:solidFill>
                  <a:srgbClr val="1B234E"/>
                </a:solidFill>
              </a:rPr>
              <a:t> </a:t>
            </a:r>
            <a:r>
              <a:rPr lang="en-GB" sz="4000" dirty="0">
                <a:solidFill>
                  <a:srgbClr val="1B234E"/>
                </a:solidFill>
              </a:rPr>
              <a:t>and</a:t>
            </a:r>
            <a:r>
              <a:rPr lang="en-GB" sz="4000" b="1" dirty="0">
                <a:solidFill>
                  <a:srgbClr val="1B234E"/>
                </a:solidFill>
              </a:rPr>
              <a:t> </a:t>
            </a:r>
            <a:r>
              <a:rPr lang="en-GB" sz="4000" b="1" dirty="0">
                <a:solidFill>
                  <a:srgbClr val="EE7D31"/>
                </a:solidFill>
              </a:rPr>
              <a:t>memory</a:t>
            </a:r>
            <a:r>
              <a:rPr lang="en-GB" sz="4000" b="1" dirty="0">
                <a:solidFill>
                  <a:srgbClr val="70AE47"/>
                </a:solidFill>
              </a:rPr>
              <a:t> </a:t>
            </a:r>
            <a:r>
              <a:rPr lang="en-GB" sz="4000" dirty="0">
                <a:solidFill>
                  <a:srgbClr val="1B234E"/>
                </a:solidFill>
              </a:rPr>
              <a:t>and</a:t>
            </a:r>
            <a:r>
              <a:rPr lang="en-GB" sz="4000" b="1" dirty="0">
                <a:solidFill>
                  <a:srgbClr val="70AE47"/>
                </a:solidFill>
              </a:rPr>
              <a:t> </a:t>
            </a:r>
            <a:r>
              <a:rPr lang="en-GB" sz="4000" b="1" dirty="0">
                <a:solidFill>
                  <a:srgbClr val="5B9BD6"/>
                </a:solidFill>
              </a:rPr>
              <a:t>concentration</a:t>
            </a:r>
            <a:r>
              <a:rPr lang="en-GB" sz="4000" dirty="0">
                <a:solidFill>
                  <a:srgbClr val="1B234E"/>
                </a:solidFill>
              </a:rPr>
              <a:t>. Children and young people use play to </a:t>
            </a:r>
            <a:r>
              <a:rPr lang="en-GB" sz="4000" b="1" dirty="0">
                <a:solidFill>
                  <a:srgbClr val="FF0000"/>
                </a:solidFill>
              </a:rPr>
              <a:t>test</a:t>
            </a:r>
            <a:r>
              <a:rPr lang="en-GB" sz="4000" dirty="0">
                <a:solidFill>
                  <a:srgbClr val="1B234E"/>
                </a:solidFill>
              </a:rPr>
              <a:t> their theories about the world and their place in it.</a:t>
            </a:r>
          </a:p>
          <a:p>
            <a:pPr marL="0" indent="0">
              <a:buNone/>
            </a:pPr>
            <a:endParaRPr lang="en-US" sz="2400" dirty="0"/>
          </a:p>
        </p:txBody>
      </p:sp>
    </p:spTree>
    <p:extLst>
      <p:ext uri="{BB962C8B-B14F-4D97-AF65-F5344CB8AC3E}">
        <p14:creationId xmlns:p14="http://schemas.microsoft.com/office/powerpoint/2010/main" val="5443796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FD364B-B6B9-1718-B9A0-9A569A71E886}"/>
              </a:ext>
            </a:extLst>
          </p:cNvPr>
          <p:cNvSpPr>
            <a:spLocks noGrp="1"/>
          </p:cNvSpPr>
          <p:nvPr>
            <p:ph type="title"/>
          </p:nvPr>
        </p:nvSpPr>
        <p:spPr>
          <a:xfrm>
            <a:off x="5894962" y="479493"/>
            <a:ext cx="5458838" cy="1325563"/>
          </a:xfrm>
        </p:spPr>
        <p:txBody>
          <a:bodyPr>
            <a:normAutofit/>
          </a:bodyPr>
          <a:lstStyle/>
          <a:p>
            <a:r>
              <a:rPr lang="en-US" dirty="0">
                <a:solidFill>
                  <a:srgbClr val="70AE47"/>
                </a:solidFill>
              </a:rPr>
              <a:t>SCHOOL UNIFORM</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group of different colored clothing&#10;&#10;Description automatically generated with low confidence">
            <a:extLst>
              <a:ext uri="{FF2B5EF4-FFF2-40B4-BE49-F238E27FC236}">
                <a16:creationId xmlns:a16="http://schemas.microsoft.com/office/drawing/2014/main" id="{E14A301C-9E19-8779-4E73-583DDE99F1E7}"/>
              </a:ext>
            </a:extLst>
          </p:cNvPr>
          <p:cNvPicPr>
            <a:picLocks noChangeAspect="1"/>
          </p:cNvPicPr>
          <p:nvPr/>
        </p:nvPicPr>
        <p:blipFill>
          <a:blip r:embed="rId2"/>
          <a:stretch>
            <a:fillRect/>
          </a:stretch>
        </p:blipFill>
        <p:spPr>
          <a:xfrm>
            <a:off x="307084" y="229868"/>
            <a:ext cx="4910665" cy="6398263"/>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ABB9E95-4945-689B-89F9-6E99CFFE5E83}"/>
              </a:ext>
            </a:extLst>
          </p:cNvPr>
          <p:cNvSpPr>
            <a:spLocks noGrp="1"/>
          </p:cNvSpPr>
          <p:nvPr>
            <p:ph idx="1"/>
          </p:nvPr>
        </p:nvSpPr>
        <p:spPr>
          <a:xfrm>
            <a:off x="5164136" y="1510309"/>
            <a:ext cx="6189664" cy="4192520"/>
          </a:xfrm>
        </p:spPr>
        <p:txBody>
          <a:bodyPr>
            <a:normAutofit lnSpcReduction="10000"/>
          </a:bodyPr>
          <a:lstStyle/>
          <a:p>
            <a:pPr marL="0" indent="0" fontAlgn="base">
              <a:buNone/>
            </a:pPr>
            <a:r>
              <a:rPr lang="en-GB" sz="2400" b="0" i="0" u="none" strike="noStrike" dirty="0">
                <a:solidFill>
                  <a:srgbClr val="5B9BD6"/>
                </a:solidFill>
                <a:effectLst/>
              </a:rPr>
              <a:t>Uniform can be bought from the school office. We feel that school uniform is important for a multitude of reasons: </a:t>
            </a:r>
          </a:p>
          <a:p>
            <a:pPr fontAlgn="base"/>
            <a:r>
              <a:rPr lang="en-GB" sz="2400" b="0" i="0" u="none" strike="noStrike" dirty="0">
                <a:solidFill>
                  <a:srgbClr val="5B9BD6"/>
                </a:solidFill>
                <a:effectLst/>
              </a:rPr>
              <a:t>It helps to develop a sense of pride and belonging.</a:t>
            </a:r>
          </a:p>
          <a:p>
            <a:pPr fontAlgn="base"/>
            <a:r>
              <a:rPr lang="en-GB" sz="2400" b="0" i="0" u="none" strike="noStrike" dirty="0">
                <a:solidFill>
                  <a:srgbClr val="5B9BD6"/>
                </a:solidFill>
                <a:effectLst/>
              </a:rPr>
              <a:t>Provides less distraction during the school day. </a:t>
            </a:r>
          </a:p>
          <a:p>
            <a:pPr fontAlgn="base"/>
            <a:r>
              <a:rPr lang="en-GB" sz="2400" b="0" i="0" u="none" strike="noStrike" dirty="0">
                <a:solidFill>
                  <a:srgbClr val="5B9BD6"/>
                </a:solidFill>
                <a:effectLst/>
              </a:rPr>
              <a:t>Makes everyone in school an equal.</a:t>
            </a:r>
          </a:p>
          <a:p>
            <a:pPr fontAlgn="base"/>
            <a:r>
              <a:rPr lang="en-GB" sz="2400" b="0" i="0" u="none" strike="noStrike" dirty="0">
                <a:solidFill>
                  <a:srgbClr val="5B9BD6"/>
                </a:solidFill>
                <a:effectLst/>
              </a:rPr>
              <a:t>Can be more cost effective than alternatives.</a:t>
            </a:r>
          </a:p>
          <a:p>
            <a:pPr fontAlgn="base"/>
            <a:r>
              <a:rPr lang="en-GB" sz="2400" b="0" i="0" u="none" strike="noStrike" dirty="0">
                <a:solidFill>
                  <a:srgbClr val="5B9BD6"/>
                </a:solidFill>
                <a:effectLst/>
              </a:rPr>
              <a:t>Above all, looks smart and ensures pupils are ready to learn. </a:t>
            </a:r>
          </a:p>
          <a:p>
            <a:endParaRPr lang="en-US" sz="2200" dirty="0"/>
          </a:p>
        </p:txBody>
      </p:sp>
      <p:sp>
        <p:nvSpPr>
          <p:cNvPr id="4" name="TextBox 3">
            <a:extLst>
              <a:ext uri="{FF2B5EF4-FFF2-40B4-BE49-F238E27FC236}">
                <a16:creationId xmlns:a16="http://schemas.microsoft.com/office/drawing/2014/main" id="{A206DD75-94D5-BCF8-9EA6-D2EEBC80D655}"/>
              </a:ext>
            </a:extLst>
          </p:cNvPr>
          <p:cNvSpPr txBox="1"/>
          <p:nvPr/>
        </p:nvSpPr>
        <p:spPr>
          <a:xfrm>
            <a:off x="5259993" y="5636453"/>
            <a:ext cx="6624923" cy="954107"/>
          </a:xfrm>
          <a:prstGeom prst="rect">
            <a:avLst/>
          </a:prstGeom>
          <a:noFill/>
        </p:spPr>
        <p:txBody>
          <a:bodyPr wrap="square" rtlCol="0">
            <a:spAutoFit/>
          </a:bodyPr>
          <a:lstStyle/>
          <a:p>
            <a:pPr algn="ctr"/>
            <a:r>
              <a:rPr lang="en-US" sz="2800" dirty="0">
                <a:solidFill>
                  <a:srgbClr val="1B234E"/>
                </a:solidFill>
                <a:highlight>
                  <a:srgbClr val="FFFF00"/>
                </a:highlight>
              </a:rPr>
              <a:t>PLEASE REMEMBER TO CLEARLY </a:t>
            </a:r>
            <a:r>
              <a:rPr lang="en-US" sz="2800" u="sng" dirty="0">
                <a:solidFill>
                  <a:srgbClr val="FF0000"/>
                </a:solidFill>
                <a:highlight>
                  <a:srgbClr val="FFFF00"/>
                </a:highlight>
              </a:rPr>
              <a:t>NAME</a:t>
            </a:r>
            <a:r>
              <a:rPr lang="en-US" sz="2800" dirty="0">
                <a:solidFill>
                  <a:srgbClr val="1B234E"/>
                </a:solidFill>
                <a:highlight>
                  <a:srgbClr val="FFFF00"/>
                </a:highlight>
              </a:rPr>
              <a:t> ALL YOUR CHILD’S BELONGINGS!</a:t>
            </a:r>
          </a:p>
        </p:txBody>
      </p:sp>
    </p:spTree>
    <p:extLst>
      <p:ext uri="{BB962C8B-B14F-4D97-AF65-F5344CB8AC3E}">
        <p14:creationId xmlns:p14="http://schemas.microsoft.com/office/powerpoint/2010/main" val="14596497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4" name="Rectangle 8198">
            <a:extLst>
              <a:ext uri="{FF2B5EF4-FFF2-40B4-BE49-F238E27FC236}">
                <a16:creationId xmlns:a16="http://schemas.microsoft.com/office/drawing/2014/main" id="{2EB492CD-616E-47F8-933B-5E2D952A059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205" name="Arc 8200">
            <a:extLst>
              <a:ext uri="{FF2B5EF4-FFF2-40B4-BE49-F238E27FC236}">
                <a16:creationId xmlns:a16="http://schemas.microsoft.com/office/drawing/2014/main" id="{59383CF9-23B5-4335-9B21-1791C4CF1C7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637549-4500-F94F-F13B-1F6D112D13EC}"/>
              </a:ext>
            </a:extLst>
          </p:cNvPr>
          <p:cNvSpPr>
            <a:spLocks noGrp="1"/>
          </p:cNvSpPr>
          <p:nvPr>
            <p:ph type="title"/>
          </p:nvPr>
        </p:nvSpPr>
        <p:spPr>
          <a:xfrm>
            <a:off x="5894962" y="479494"/>
            <a:ext cx="5458838" cy="756640"/>
          </a:xfrm>
        </p:spPr>
        <p:txBody>
          <a:bodyPr vert="horz" lIns="91440" tIns="45720" rIns="91440" bIns="45720" rtlCol="0" anchor="ctr">
            <a:normAutofit/>
          </a:bodyPr>
          <a:lstStyle/>
          <a:p>
            <a:r>
              <a:rPr lang="en-US" kern="1200" dirty="0">
                <a:solidFill>
                  <a:schemeClr val="tx1"/>
                </a:solidFill>
                <a:latin typeface="+mj-lt"/>
                <a:ea typeface="+mj-ea"/>
                <a:cs typeface="+mj-cs"/>
              </a:rPr>
              <a:t>MESSY PLAY</a:t>
            </a:r>
          </a:p>
        </p:txBody>
      </p:sp>
      <p:sp>
        <p:nvSpPr>
          <p:cNvPr id="8203" name="Freeform: Shape 8202">
            <a:extLst>
              <a:ext uri="{FF2B5EF4-FFF2-40B4-BE49-F238E27FC236}">
                <a16:creationId xmlns:a16="http://schemas.microsoft.com/office/drawing/2014/main" id="{0007FE00-9498-4706-B255-6437B0252C0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194" name="Picture 2" descr="Picture">
            <a:extLst>
              <a:ext uri="{FF2B5EF4-FFF2-40B4-BE49-F238E27FC236}">
                <a16:creationId xmlns:a16="http://schemas.microsoft.com/office/drawing/2014/main" id="{5886EFB0-2F17-B842-8A87-D725F9FFA67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355" t="5288" b="2616"/>
          <a:stretch/>
        </p:blipFill>
        <p:spPr bwMode="auto">
          <a:xfrm>
            <a:off x="575733" y="511292"/>
            <a:ext cx="4708407" cy="608417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92C65FB-65B0-B2C5-C83C-763D98A69684}"/>
              </a:ext>
            </a:extLst>
          </p:cNvPr>
          <p:cNvSpPr txBox="1">
            <a:spLocks/>
          </p:cNvSpPr>
          <p:nvPr/>
        </p:nvSpPr>
        <p:spPr>
          <a:xfrm>
            <a:off x="5759498" y="1236134"/>
            <a:ext cx="5585838" cy="1830454"/>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solidFill>
                  <a:srgbClr val="EE7D31"/>
                </a:solidFill>
              </a:rPr>
              <a:t>Sometimes when we are learning we get messy. Children can bring wellies and overalls to wear but this must be in addition to their normal school uniform. </a:t>
            </a:r>
          </a:p>
        </p:txBody>
      </p:sp>
      <p:pic>
        <p:nvPicPr>
          <p:cNvPr id="4098" name="Picture 2" descr="Why Kids Should Get Down and Dirty | Scottish Mum">
            <a:extLst>
              <a:ext uri="{FF2B5EF4-FFF2-40B4-BE49-F238E27FC236}">
                <a16:creationId xmlns:a16="http://schemas.microsoft.com/office/drawing/2014/main" id="{798B445E-5A84-EA33-A7DD-22D3FB15E6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4962" y="3066588"/>
            <a:ext cx="5182070" cy="3454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4475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45F971D-3E3F-5A20-A092-629355A8C1BC}"/>
              </a:ext>
            </a:extLst>
          </p:cNvPr>
          <p:cNvPicPr>
            <a:picLocks noChangeAspect="1"/>
          </p:cNvPicPr>
          <p:nvPr/>
        </p:nvPicPr>
        <p:blipFill>
          <a:blip r:embed="rId2"/>
          <a:stretch>
            <a:fillRect/>
          </a:stretch>
        </p:blipFill>
        <p:spPr>
          <a:xfrm>
            <a:off x="5712475" y="2625410"/>
            <a:ext cx="4814867" cy="3483928"/>
          </a:xfrm>
          <a:prstGeom prst="rect">
            <a:avLst/>
          </a:prstGeom>
        </p:spPr>
      </p:pic>
      <p:sp>
        <p:nvSpPr>
          <p:cNvPr id="2" name="Title 1">
            <a:extLst>
              <a:ext uri="{FF2B5EF4-FFF2-40B4-BE49-F238E27FC236}">
                <a16:creationId xmlns:a16="http://schemas.microsoft.com/office/drawing/2014/main" id="{9139B83B-5141-5876-4D5F-B94791DC98B5}"/>
              </a:ext>
            </a:extLst>
          </p:cNvPr>
          <p:cNvSpPr>
            <a:spLocks noGrp="1"/>
          </p:cNvSpPr>
          <p:nvPr>
            <p:ph type="title"/>
          </p:nvPr>
        </p:nvSpPr>
        <p:spPr>
          <a:xfrm>
            <a:off x="135291" y="1153572"/>
            <a:ext cx="3200400" cy="4461163"/>
          </a:xfrm>
        </p:spPr>
        <p:txBody>
          <a:bodyPr>
            <a:normAutofit/>
          </a:bodyPr>
          <a:lstStyle/>
          <a:p>
            <a:pPr algn="ctr"/>
            <a:r>
              <a:rPr lang="en-US" sz="11500" dirty="0">
                <a:solidFill>
                  <a:srgbClr val="FFFFFF"/>
                </a:solidFill>
              </a:rPr>
              <a:t>PE</a:t>
            </a:r>
          </a:p>
        </p:txBody>
      </p:sp>
      <p:sp>
        <p:nvSpPr>
          <p:cNvPr id="18" name="Arc 17">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0527591-E253-DAEB-E042-088F22977932}"/>
              </a:ext>
            </a:extLst>
          </p:cNvPr>
          <p:cNvSpPr>
            <a:spLocks noGrp="1"/>
          </p:cNvSpPr>
          <p:nvPr>
            <p:ph idx="1"/>
          </p:nvPr>
        </p:nvSpPr>
        <p:spPr>
          <a:xfrm>
            <a:off x="4447308" y="591344"/>
            <a:ext cx="6906491" cy="3008199"/>
          </a:xfrm>
        </p:spPr>
        <p:txBody>
          <a:bodyPr anchor="ctr">
            <a:normAutofit lnSpcReduction="10000"/>
          </a:bodyPr>
          <a:lstStyle/>
          <a:p>
            <a:pPr marL="0" indent="0">
              <a:buNone/>
            </a:pPr>
            <a:r>
              <a:rPr lang="en-US" sz="2200" dirty="0">
                <a:solidFill>
                  <a:srgbClr val="1B234E"/>
                </a:solidFill>
              </a:rPr>
              <a:t>Children will take part in one PE session each week. This is currently on a </a:t>
            </a:r>
            <a:r>
              <a:rPr lang="en-US" sz="2200" b="1" u="sng" dirty="0" smtClean="0">
                <a:solidFill>
                  <a:srgbClr val="FF0000"/>
                </a:solidFill>
              </a:rPr>
              <a:t>Tuesday</a:t>
            </a:r>
            <a:r>
              <a:rPr lang="en-US" sz="2200" dirty="0" smtClean="0">
                <a:solidFill>
                  <a:srgbClr val="1B234E"/>
                </a:solidFill>
              </a:rPr>
              <a:t>. </a:t>
            </a:r>
            <a:endParaRPr lang="en-US" sz="2200" dirty="0">
              <a:solidFill>
                <a:srgbClr val="1B234E"/>
              </a:solidFill>
            </a:endParaRPr>
          </a:p>
          <a:p>
            <a:pPr marL="0" indent="0">
              <a:buNone/>
            </a:pPr>
            <a:endParaRPr lang="en-US" sz="2200" dirty="0">
              <a:solidFill>
                <a:srgbClr val="1B234E"/>
              </a:solidFill>
            </a:endParaRPr>
          </a:p>
          <a:p>
            <a:pPr marL="0" indent="0">
              <a:buNone/>
            </a:pPr>
            <a:r>
              <a:rPr lang="en-US" sz="2200" dirty="0">
                <a:solidFill>
                  <a:srgbClr val="1B234E"/>
                </a:solidFill>
              </a:rPr>
              <a:t>All children come to school wearing their PE kit. All pupils require:</a:t>
            </a:r>
          </a:p>
          <a:p>
            <a:r>
              <a:rPr lang="en-US" sz="2200" dirty="0">
                <a:solidFill>
                  <a:srgbClr val="1B234E"/>
                </a:solidFill>
              </a:rPr>
              <a:t>Plain white t-shirt</a:t>
            </a:r>
          </a:p>
          <a:p>
            <a:r>
              <a:rPr lang="en-US" sz="2200" dirty="0">
                <a:solidFill>
                  <a:srgbClr val="1B234E"/>
                </a:solidFill>
              </a:rPr>
              <a:t>Plain black shorts</a:t>
            </a:r>
          </a:p>
          <a:p>
            <a:r>
              <a:rPr lang="en-US" sz="2200" dirty="0">
                <a:solidFill>
                  <a:srgbClr val="1B234E"/>
                </a:solidFill>
              </a:rPr>
              <a:t>Black pumps or trainers</a:t>
            </a:r>
          </a:p>
        </p:txBody>
      </p:sp>
      <p:sp>
        <p:nvSpPr>
          <p:cNvPr id="7" name="Triangle 6">
            <a:extLst>
              <a:ext uri="{FF2B5EF4-FFF2-40B4-BE49-F238E27FC236}">
                <a16:creationId xmlns:a16="http://schemas.microsoft.com/office/drawing/2014/main" id="{6FC3AAC8-73D2-AF41-B09C-844DBB3B6DEA}"/>
              </a:ext>
            </a:extLst>
          </p:cNvPr>
          <p:cNvSpPr/>
          <p:nvPr/>
        </p:nvSpPr>
        <p:spPr>
          <a:xfrm rot="2256224">
            <a:off x="11351587" y="5600618"/>
            <a:ext cx="913013" cy="787081"/>
          </a:xfrm>
          <a:prstGeom prst="triangle">
            <a:avLst/>
          </a:prstGeom>
          <a:solidFill>
            <a:srgbClr val="5B9BD6"/>
          </a:solidFill>
          <a:ln>
            <a:solidFill>
              <a:srgbClr val="5B9B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point Star 8">
            <a:extLst>
              <a:ext uri="{FF2B5EF4-FFF2-40B4-BE49-F238E27FC236}">
                <a16:creationId xmlns:a16="http://schemas.microsoft.com/office/drawing/2014/main" id="{D16462A8-D757-2C0C-BCC4-4BCA9A43170F}"/>
              </a:ext>
            </a:extLst>
          </p:cNvPr>
          <p:cNvSpPr/>
          <p:nvPr/>
        </p:nvSpPr>
        <p:spPr>
          <a:xfrm rot="20746324">
            <a:off x="10938115" y="6201462"/>
            <a:ext cx="509309" cy="509309"/>
          </a:xfrm>
          <a:prstGeom prst="star5">
            <a:avLst>
              <a:gd name="adj" fmla="val 27022"/>
              <a:gd name="hf" fmla="val 105146"/>
              <a:gd name="vf" fmla="val 110557"/>
            </a:avLst>
          </a:prstGeom>
          <a:solidFill>
            <a:srgbClr val="1B234E"/>
          </a:solidFill>
          <a:ln>
            <a:solidFill>
              <a:srgbClr val="1B2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B234E"/>
              </a:solidFill>
            </a:endParaRPr>
          </a:p>
        </p:txBody>
      </p:sp>
    </p:spTree>
    <p:extLst>
      <p:ext uri="{BB962C8B-B14F-4D97-AF65-F5344CB8AC3E}">
        <p14:creationId xmlns:p14="http://schemas.microsoft.com/office/powerpoint/2010/main" val="24073255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4" name="Rectangle 8198">
            <a:extLst>
              <a:ext uri="{FF2B5EF4-FFF2-40B4-BE49-F238E27FC236}">
                <a16:creationId xmlns:a16="http://schemas.microsoft.com/office/drawing/2014/main" id="{2EB492CD-616E-47F8-933B-5E2D952A059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205" name="Arc 8200">
            <a:extLst>
              <a:ext uri="{FF2B5EF4-FFF2-40B4-BE49-F238E27FC236}">
                <a16:creationId xmlns:a16="http://schemas.microsoft.com/office/drawing/2014/main" id="{59383CF9-23B5-4335-9B21-1791C4CF1C7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637549-4500-F94F-F13B-1F6D112D13EC}"/>
              </a:ext>
            </a:extLst>
          </p:cNvPr>
          <p:cNvSpPr>
            <a:spLocks noGrp="1"/>
          </p:cNvSpPr>
          <p:nvPr>
            <p:ph type="title"/>
          </p:nvPr>
        </p:nvSpPr>
        <p:spPr>
          <a:xfrm>
            <a:off x="5425033" y="392407"/>
            <a:ext cx="5458838" cy="1325563"/>
          </a:xfrm>
        </p:spPr>
        <p:txBody>
          <a:bodyPr vert="horz" lIns="91440" tIns="45720" rIns="91440" bIns="45720" rtlCol="0" anchor="ctr">
            <a:normAutofit/>
          </a:bodyPr>
          <a:lstStyle/>
          <a:p>
            <a:r>
              <a:rPr lang="en-US" kern="1200" dirty="0">
                <a:solidFill>
                  <a:srgbClr val="FF0000"/>
                </a:solidFill>
                <a:latin typeface="+mj-lt"/>
                <a:ea typeface="+mj-ea"/>
                <a:cs typeface="+mj-cs"/>
              </a:rPr>
              <a:t>READING &amp; PHONICS</a:t>
            </a:r>
          </a:p>
        </p:txBody>
      </p:sp>
      <p:sp>
        <p:nvSpPr>
          <p:cNvPr id="8203" name="Freeform: Shape 8202">
            <a:extLst>
              <a:ext uri="{FF2B5EF4-FFF2-40B4-BE49-F238E27FC236}">
                <a16:creationId xmlns:a16="http://schemas.microsoft.com/office/drawing/2014/main" id="{0007FE00-9498-4706-B255-6437B0252C0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Content Placeholder 2">
            <a:extLst>
              <a:ext uri="{FF2B5EF4-FFF2-40B4-BE49-F238E27FC236}">
                <a16:creationId xmlns:a16="http://schemas.microsoft.com/office/drawing/2014/main" id="{192C65FB-65B0-B2C5-C83C-763D98A69684}"/>
              </a:ext>
            </a:extLst>
          </p:cNvPr>
          <p:cNvSpPr txBox="1">
            <a:spLocks/>
          </p:cNvSpPr>
          <p:nvPr/>
        </p:nvSpPr>
        <p:spPr>
          <a:xfrm>
            <a:off x="4845269" y="1561111"/>
            <a:ext cx="6940333" cy="49044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a:solidFill>
                  <a:srgbClr val="5B9BD6"/>
                </a:solidFill>
              </a:rPr>
              <a:t>Although your child will be taught to read at school, you can have a huge impact on their reading journey by continuing their practice at home.</a:t>
            </a:r>
          </a:p>
          <a:p>
            <a:pPr marL="0" indent="0">
              <a:buNone/>
            </a:pPr>
            <a:r>
              <a:rPr lang="en-GB" sz="3200" dirty="0">
                <a:solidFill>
                  <a:srgbClr val="5B9BD6"/>
                </a:solidFill>
              </a:rPr>
              <a:t>There are two types of reading book that your child will bring home:</a:t>
            </a:r>
          </a:p>
          <a:p>
            <a:r>
              <a:rPr lang="en-GB" sz="3200" dirty="0">
                <a:solidFill>
                  <a:srgbClr val="5B9BD6"/>
                </a:solidFill>
              </a:rPr>
              <a:t>A reading practice book</a:t>
            </a:r>
          </a:p>
          <a:p>
            <a:r>
              <a:rPr lang="en-GB" sz="3200" dirty="0">
                <a:solidFill>
                  <a:srgbClr val="5B9BD6"/>
                </a:solidFill>
              </a:rPr>
              <a:t>A sharing book</a:t>
            </a:r>
          </a:p>
        </p:txBody>
      </p:sp>
      <p:pic>
        <p:nvPicPr>
          <p:cNvPr id="5122" name="Picture 2" descr="9,448 Family Reading Illustrations &amp; Clip Art - iStock">
            <a:extLst>
              <a:ext uri="{FF2B5EF4-FFF2-40B4-BE49-F238E27FC236}">
                <a16:creationId xmlns:a16="http://schemas.microsoft.com/office/drawing/2014/main" id="{D1E911D1-D807-57C9-A5ED-52F9DDF27C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063" y="780551"/>
            <a:ext cx="4443144" cy="5044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627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0" name="Content Placeholder 3079">
            <a:extLst>
              <a:ext uri="{FF2B5EF4-FFF2-40B4-BE49-F238E27FC236}">
                <a16:creationId xmlns:a16="http://schemas.microsoft.com/office/drawing/2014/main" id="{30A10BAA-6C1F-783B-54B2-8DC6C9A96071}"/>
              </a:ext>
            </a:extLst>
          </p:cNvPr>
          <p:cNvSpPr>
            <a:spLocks noGrp="1"/>
          </p:cNvSpPr>
          <p:nvPr>
            <p:ph idx="1"/>
          </p:nvPr>
        </p:nvSpPr>
        <p:spPr>
          <a:xfrm>
            <a:off x="421861" y="602225"/>
            <a:ext cx="5691414" cy="5842117"/>
          </a:xfrm>
        </p:spPr>
        <p:txBody>
          <a:bodyPr>
            <a:normAutofit lnSpcReduction="10000"/>
          </a:bodyPr>
          <a:lstStyle/>
          <a:p>
            <a:pPr marL="0" indent="0" algn="ctr">
              <a:buNone/>
            </a:pPr>
            <a:r>
              <a:rPr lang="en-GB" sz="3200" u="sng" dirty="0">
                <a:solidFill>
                  <a:srgbClr val="EE7D31"/>
                </a:solidFill>
              </a:rPr>
              <a:t>SHARING BOOK</a:t>
            </a:r>
          </a:p>
          <a:p>
            <a:pPr marL="0" indent="0" algn="ctr">
              <a:buNone/>
            </a:pPr>
            <a:r>
              <a:rPr lang="en-GB" dirty="0">
                <a:solidFill>
                  <a:srgbClr val="70AE47"/>
                </a:solidFill>
              </a:rPr>
              <a:t>In order to encourage your child to become a lifelong reader, it is important that they learn to read for pleasure. The sharing book is a book they have chosen for you to enjoy together.</a:t>
            </a:r>
          </a:p>
          <a:p>
            <a:pPr marL="0" indent="0" algn="ctr">
              <a:buNone/>
            </a:pPr>
            <a:r>
              <a:rPr lang="en-GB" dirty="0">
                <a:solidFill>
                  <a:srgbClr val="70AE47"/>
                </a:solidFill>
              </a:rPr>
              <a:t>Please remember that you shouldn’t expect your child to read this alone. Read it to or with them. Discuss the pictures, enjoy the story, predict what might happen next, use different voices for the characters, explore the facts in a non-fiction book. The main thing is that you have fun!</a:t>
            </a:r>
          </a:p>
        </p:txBody>
      </p:sp>
      <p:pic>
        <p:nvPicPr>
          <p:cNvPr id="1026" name="Picture 2" descr="Pie Corbett's Reading Spine - Talk for Writing">
            <a:extLst>
              <a:ext uri="{FF2B5EF4-FFF2-40B4-BE49-F238E27FC236}">
                <a16:creationId xmlns:a16="http://schemas.microsoft.com/office/drawing/2014/main" id="{AFAC5A0C-4674-7C23-FE1E-5196B1D977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586" b="8009"/>
          <a:stretch/>
        </p:blipFill>
        <p:spPr bwMode="auto">
          <a:xfrm>
            <a:off x="6412568" y="1194745"/>
            <a:ext cx="5357571" cy="4468509"/>
          </a:xfrm>
          <a:prstGeom prst="rect">
            <a:avLst/>
          </a:prstGeom>
          <a:noFill/>
          <a:extLst>
            <a:ext uri="{909E8E84-426E-40DD-AFC4-6F175D3DCCD1}">
              <a14:hiddenFill xmlns:a14="http://schemas.microsoft.com/office/drawing/2010/main">
                <a:solidFill>
                  <a:srgbClr val="FFFFFF"/>
                </a:solidFill>
              </a14:hiddenFill>
            </a:ext>
          </a:extLst>
        </p:spPr>
      </p:pic>
      <p:sp>
        <p:nvSpPr>
          <p:cNvPr id="10" name="Triangle 9">
            <a:extLst>
              <a:ext uri="{FF2B5EF4-FFF2-40B4-BE49-F238E27FC236}">
                <a16:creationId xmlns:a16="http://schemas.microsoft.com/office/drawing/2014/main" id="{77EDCEE2-6CBD-E2D8-AF97-3CDE98485B17}"/>
              </a:ext>
            </a:extLst>
          </p:cNvPr>
          <p:cNvSpPr/>
          <p:nvPr/>
        </p:nvSpPr>
        <p:spPr>
          <a:xfrm rot="2256224">
            <a:off x="11351587" y="56160"/>
            <a:ext cx="913013" cy="787081"/>
          </a:xfrm>
          <a:prstGeom prst="triangle">
            <a:avLst/>
          </a:prstGeom>
          <a:solidFill>
            <a:srgbClr val="5B9BD6"/>
          </a:solidFill>
          <a:ln>
            <a:solidFill>
              <a:srgbClr val="5B9B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5-point Star 10">
            <a:extLst>
              <a:ext uri="{FF2B5EF4-FFF2-40B4-BE49-F238E27FC236}">
                <a16:creationId xmlns:a16="http://schemas.microsoft.com/office/drawing/2014/main" id="{3C3E0CB0-82F3-13F2-7B80-3F81E4FAEF5B}"/>
              </a:ext>
            </a:extLst>
          </p:cNvPr>
          <p:cNvSpPr/>
          <p:nvPr/>
        </p:nvSpPr>
        <p:spPr>
          <a:xfrm rot="20746324">
            <a:off x="10938115" y="657004"/>
            <a:ext cx="509309" cy="509309"/>
          </a:xfrm>
          <a:prstGeom prst="star5">
            <a:avLst>
              <a:gd name="adj" fmla="val 27022"/>
              <a:gd name="hf" fmla="val 105146"/>
              <a:gd name="vf" fmla="val 110557"/>
            </a:avLst>
          </a:prstGeom>
          <a:solidFill>
            <a:srgbClr val="1B234E"/>
          </a:solidFill>
          <a:ln>
            <a:solidFill>
              <a:srgbClr val="1B2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B234E"/>
              </a:solidFill>
            </a:endParaRPr>
          </a:p>
        </p:txBody>
      </p:sp>
    </p:spTree>
    <p:extLst>
      <p:ext uri="{BB962C8B-B14F-4D97-AF65-F5344CB8AC3E}">
        <p14:creationId xmlns:p14="http://schemas.microsoft.com/office/powerpoint/2010/main" val="32141226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D72F5-DD73-BFED-CDE9-16D32B9A635C}"/>
              </a:ext>
            </a:extLst>
          </p:cNvPr>
          <p:cNvSpPr>
            <a:spLocks noGrp="1"/>
          </p:cNvSpPr>
          <p:nvPr>
            <p:ph type="title"/>
          </p:nvPr>
        </p:nvSpPr>
        <p:spPr>
          <a:xfrm>
            <a:off x="804652" y="186063"/>
            <a:ext cx="7792326" cy="1325563"/>
          </a:xfrm>
        </p:spPr>
        <p:txBody>
          <a:bodyPr>
            <a:normAutofit/>
          </a:bodyPr>
          <a:lstStyle/>
          <a:p>
            <a:pPr algn="ctr"/>
            <a:r>
              <a:rPr lang="en-US" dirty="0">
                <a:solidFill>
                  <a:srgbClr val="5B9BD6"/>
                </a:solidFill>
              </a:rPr>
              <a:t>READING PRACTICE BOOK</a:t>
            </a:r>
          </a:p>
        </p:txBody>
      </p:sp>
      <p:sp>
        <p:nvSpPr>
          <p:cNvPr id="3080" name="Content Placeholder 3079">
            <a:extLst>
              <a:ext uri="{FF2B5EF4-FFF2-40B4-BE49-F238E27FC236}">
                <a16:creationId xmlns:a16="http://schemas.microsoft.com/office/drawing/2014/main" id="{30A10BAA-6C1F-783B-54B2-8DC6C9A96071}"/>
              </a:ext>
            </a:extLst>
          </p:cNvPr>
          <p:cNvSpPr>
            <a:spLocks noGrp="1"/>
          </p:cNvSpPr>
          <p:nvPr>
            <p:ph idx="1"/>
          </p:nvPr>
        </p:nvSpPr>
        <p:spPr>
          <a:xfrm>
            <a:off x="431801" y="1511626"/>
            <a:ext cx="8538028" cy="4664402"/>
          </a:xfrm>
        </p:spPr>
        <p:txBody>
          <a:bodyPr>
            <a:normAutofit lnSpcReduction="10000"/>
          </a:bodyPr>
          <a:lstStyle/>
          <a:p>
            <a:pPr marL="0" indent="0" algn="ctr">
              <a:buNone/>
            </a:pPr>
            <a:r>
              <a:rPr lang="en-GB" sz="3200" dirty="0">
                <a:solidFill>
                  <a:srgbClr val="1B234E"/>
                </a:solidFill>
              </a:rPr>
              <a:t>This book has been carefully matched to your child’s current reading level. If your child is reading it with little help, please don’t worry that it’s too easy – your child needs to develop fluency and confidence in reading.</a:t>
            </a:r>
          </a:p>
          <a:p>
            <a:pPr marL="0" indent="0" algn="ctr">
              <a:buNone/>
            </a:pPr>
            <a:endParaRPr lang="en-GB" sz="3200" dirty="0">
              <a:solidFill>
                <a:srgbClr val="1B234E"/>
              </a:solidFill>
            </a:endParaRPr>
          </a:p>
          <a:p>
            <a:pPr marL="0" indent="0" algn="ctr">
              <a:buNone/>
            </a:pPr>
            <a:r>
              <a:rPr lang="en-GB" sz="3200" dirty="0">
                <a:solidFill>
                  <a:srgbClr val="1B234E"/>
                </a:solidFill>
              </a:rPr>
              <a:t>Listen to them read the book. Remember to give them lots of praise – celebrate their success! If they can’t read a word, read it to them. After they have finished, talk about the book together.</a:t>
            </a:r>
          </a:p>
        </p:txBody>
      </p:sp>
      <p:pic>
        <p:nvPicPr>
          <p:cNvPr id="5" name="Picture 4" descr="A picture containing diagram&#10;&#10;Description automatically generated">
            <a:extLst>
              <a:ext uri="{FF2B5EF4-FFF2-40B4-BE49-F238E27FC236}">
                <a16:creationId xmlns:a16="http://schemas.microsoft.com/office/drawing/2014/main" id="{A2B5FA69-C116-D9E1-79A8-B3D2CDD5CE9F}"/>
              </a:ext>
            </a:extLst>
          </p:cNvPr>
          <p:cNvPicPr>
            <a:picLocks noChangeAspect="1"/>
          </p:cNvPicPr>
          <p:nvPr/>
        </p:nvPicPr>
        <p:blipFill>
          <a:blip r:embed="rId2"/>
          <a:stretch>
            <a:fillRect/>
          </a:stretch>
        </p:blipFill>
        <p:spPr>
          <a:xfrm>
            <a:off x="9477646" y="186063"/>
            <a:ext cx="2092341" cy="1980000"/>
          </a:xfrm>
          <a:prstGeom prst="rect">
            <a:avLst/>
          </a:prstGeom>
        </p:spPr>
      </p:pic>
      <p:pic>
        <p:nvPicPr>
          <p:cNvPr id="9" name="Picture 8" descr="A picture containing text, dog, orange, mammal&#10;&#10;Description automatically generated">
            <a:extLst>
              <a:ext uri="{FF2B5EF4-FFF2-40B4-BE49-F238E27FC236}">
                <a16:creationId xmlns:a16="http://schemas.microsoft.com/office/drawing/2014/main" id="{1CC92AF5-5D65-E7BF-8D0A-CBFF57534660}"/>
              </a:ext>
            </a:extLst>
          </p:cNvPr>
          <p:cNvPicPr>
            <a:picLocks noChangeAspect="1"/>
          </p:cNvPicPr>
          <p:nvPr/>
        </p:nvPicPr>
        <p:blipFill>
          <a:blip r:embed="rId3"/>
          <a:stretch>
            <a:fillRect/>
          </a:stretch>
        </p:blipFill>
        <p:spPr>
          <a:xfrm>
            <a:off x="9477645" y="2439000"/>
            <a:ext cx="2118462" cy="1980000"/>
          </a:xfrm>
          <a:prstGeom prst="rect">
            <a:avLst/>
          </a:prstGeom>
        </p:spPr>
      </p:pic>
      <p:pic>
        <p:nvPicPr>
          <p:cNvPr id="7" name="Picture 6" descr="A picture containing text, transport, decorated&#10;&#10;Description automatically generated">
            <a:extLst>
              <a:ext uri="{FF2B5EF4-FFF2-40B4-BE49-F238E27FC236}">
                <a16:creationId xmlns:a16="http://schemas.microsoft.com/office/drawing/2014/main" id="{FD8A9819-D93C-6592-6571-69DF6FA48E9E}"/>
              </a:ext>
            </a:extLst>
          </p:cNvPr>
          <p:cNvPicPr>
            <a:picLocks noChangeAspect="1"/>
          </p:cNvPicPr>
          <p:nvPr/>
        </p:nvPicPr>
        <p:blipFill>
          <a:blip r:embed="rId4"/>
          <a:stretch>
            <a:fillRect/>
          </a:stretch>
        </p:blipFill>
        <p:spPr>
          <a:xfrm>
            <a:off x="9477645" y="4691937"/>
            <a:ext cx="2133380" cy="1980000"/>
          </a:xfrm>
          <a:prstGeom prst="rect">
            <a:avLst/>
          </a:prstGeom>
        </p:spPr>
      </p:pic>
    </p:spTree>
    <p:extLst>
      <p:ext uri="{BB962C8B-B14F-4D97-AF65-F5344CB8AC3E}">
        <p14:creationId xmlns:p14="http://schemas.microsoft.com/office/powerpoint/2010/main" val="39918977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388D1-3EDC-6293-992D-481EF5EEE00A}"/>
              </a:ext>
            </a:extLst>
          </p:cNvPr>
          <p:cNvSpPr>
            <a:spLocks noGrp="1"/>
          </p:cNvSpPr>
          <p:nvPr>
            <p:ph type="title"/>
          </p:nvPr>
        </p:nvSpPr>
        <p:spPr/>
        <p:txBody>
          <a:bodyPr/>
          <a:lstStyle/>
          <a:p>
            <a:r>
              <a:rPr lang="en-US" dirty="0">
                <a:solidFill>
                  <a:srgbClr val="70AE47"/>
                </a:solidFill>
              </a:rPr>
              <a:t>HOME READING</a:t>
            </a:r>
          </a:p>
        </p:txBody>
      </p:sp>
      <p:sp>
        <p:nvSpPr>
          <p:cNvPr id="3" name="Content Placeholder 2">
            <a:extLst>
              <a:ext uri="{FF2B5EF4-FFF2-40B4-BE49-F238E27FC236}">
                <a16:creationId xmlns:a16="http://schemas.microsoft.com/office/drawing/2014/main" id="{456F63E7-C156-891D-1F00-4A6989D75F56}"/>
              </a:ext>
            </a:extLst>
          </p:cNvPr>
          <p:cNvSpPr>
            <a:spLocks noGrp="1"/>
          </p:cNvSpPr>
          <p:nvPr>
            <p:ph idx="1"/>
          </p:nvPr>
        </p:nvSpPr>
        <p:spPr>
          <a:xfrm>
            <a:off x="4444995" y="1354667"/>
            <a:ext cx="7137400" cy="4822296"/>
          </a:xfrm>
        </p:spPr>
        <p:txBody>
          <a:bodyPr>
            <a:normAutofit/>
          </a:bodyPr>
          <a:lstStyle/>
          <a:p>
            <a:r>
              <a:rPr lang="en-US" dirty="0">
                <a:solidFill>
                  <a:srgbClr val="EE7D31"/>
                </a:solidFill>
              </a:rPr>
              <a:t>Children will not take home a reading practice book with words in until after October half term. </a:t>
            </a:r>
          </a:p>
          <a:p>
            <a:r>
              <a:rPr lang="en-US" dirty="0">
                <a:solidFill>
                  <a:srgbClr val="EE7D31"/>
                </a:solidFill>
              </a:rPr>
              <a:t>Some children may need to stay on picture books for longer. </a:t>
            </a:r>
          </a:p>
          <a:p>
            <a:r>
              <a:rPr lang="en-US" dirty="0">
                <a:solidFill>
                  <a:srgbClr val="EE7D31"/>
                </a:solidFill>
              </a:rPr>
              <a:t>Books need to be brought into school everyday. Bookbags are available to buy at the office. </a:t>
            </a:r>
          </a:p>
          <a:p>
            <a:r>
              <a:rPr lang="en-US" dirty="0">
                <a:solidFill>
                  <a:srgbClr val="EE7D31"/>
                </a:solidFill>
              </a:rPr>
              <a:t>They will be collected in on a Thursday so that they can be changed ready for taking home on Friday. </a:t>
            </a:r>
          </a:p>
        </p:txBody>
      </p:sp>
      <p:pic>
        <p:nvPicPr>
          <p:cNvPr id="6146" name="Picture 2" descr="Girl packing school bag Royalty Free Vector Image">
            <a:extLst>
              <a:ext uri="{FF2B5EF4-FFF2-40B4-BE49-F238E27FC236}">
                <a16:creationId xmlns:a16="http://schemas.microsoft.com/office/drawing/2014/main" id="{AD0AB87C-220D-DDF3-B8DE-C1AEB6C175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931"/>
          <a:stretch/>
        </p:blipFill>
        <p:spPr bwMode="auto">
          <a:xfrm>
            <a:off x="1209144" y="1875150"/>
            <a:ext cx="2864908" cy="3781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956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388D1-3EDC-6293-992D-481EF5EEE00A}"/>
              </a:ext>
            </a:extLst>
          </p:cNvPr>
          <p:cNvSpPr>
            <a:spLocks noGrp="1"/>
          </p:cNvSpPr>
          <p:nvPr>
            <p:ph type="title"/>
          </p:nvPr>
        </p:nvSpPr>
        <p:spPr>
          <a:xfrm>
            <a:off x="0" y="29104"/>
            <a:ext cx="10515600" cy="1325563"/>
          </a:xfrm>
        </p:spPr>
        <p:txBody>
          <a:bodyPr/>
          <a:lstStyle/>
          <a:p>
            <a:r>
              <a:rPr lang="en-US" dirty="0" smtClean="0">
                <a:solidFill>
                  <a:schemeClr val="accent1">
                    <a:lumMod val="75000"/>
                  </a:schemeClr>
                </a:solidFill>
              </a:rPr>
              <a:t>School trips and enrichment </a:t>
            </a:r>
            <a:endParaRPr lang="en-US" dirty="0">
              <a:solidFill>
                <a:schemeClr val="accent1">
                  <a:lumMod val="75000"/>
                </a:schemeClr>
              </a:solidFill>
            </a:endParaRPr>
          </a:p>
        </p:txBody>
      </p:sp>
      <p:sp>
        <p:nvSpPr>
          <p:cNvPr id="3" name="Content Placeholder 2">
            <a:extLst>
              <a:ext uri="{FF2B5EF4-FFF2-40B4-BE49-F238E27FC236}">
                <a16:creationId xmlns:a16="http://schemas.microsoft.com/office/drawing/2014/main" id="{456F63E7-C156-891D-1F00-4A6989D75F56}"/>
              </a:ext>
            </a:extLst>
          </p:cNvPr>
          <p:cNvSpPr>
            <a:spLocks noGrp="1"/>
          </p:cNvSpPr>
          <p:nvPr>
            <p:ph idx="1"/>
          </p:nvPr>
        </p:nvSpPr>
        <p:spPr>
          <a:xfrm>
            <a:off x="4444995" y="1354667"/>
            <a:ext cx="7137400" cy="4822296"/>
          </a:xfrm>
        </p:spPr>
        <p:txBody>
          <a:bodyPr>
            <a:normAutofit fontScale="92500" lnSpcReduction="20000"/>
          </a:bodyPr>
          <a:lstStyle/>
          <a:p>
            <a:r>
              <a:rPr lang="en-GB" dirty="0">
                <a:solidFill>
                  <a:schemeClr val="accent1">
                    <a:lumMod val="75000"/>
                  </a:schemeClr>
                </a:solidFill>
              </a:rPr>
              <a:t>On Wednesday 9th December, Reception children will be visiting Derby Arena to watch the Snow White pantomime. A letter with further details has already been sent home</a:t>
            </a:r>
            <a:r>
              <a:rPr lang="en-GB" dirty="0" smtClean="0">
                <a:solidFill>
                  <a:schemeClr val="accent1">
                    <a:lumMod val="75000"/>
                  </a:schemeClr>
                </a:solidFill>
              </a:rPr>
              <a:t>.</a:t>
            </a:r>
          </a:p>
          <a:p>
            <a:r>
              <a:rPr lang="en-GB" dirty="0" smtClean="0">
                <a:solidFill>
                  <a:schemeClr val="accent1">
                    <a:lumMod val="75000"/>
                  </a:schemeClr>
                </a:solidFill>
              </a:rPr>
              <a:t>During </a:t>
            </a:r>
            <a:r>
              <a:rPr lang="en-GB" dirty="0">
                <a:solidFill>
                  <a:schemeClr val="accent1">
                    <a:lumMod val="75000"/>
                  </a:schemeClr>
                </a:solidFill>
              </a:rPr>
              <a:t>the Spring Term, we will be taking the children on a local visit to the park, library and church</a:t>
            </a:r>
            <a:r>
              <a:rPr lang="en-GB" dirty="0" smtClean="0">
                <a:solidFill>
                  <a:schemeClr val="accent1">
                    <a:lumMod val="75000"/>
                  </a:schemeClr>
                </a:solidFill>
              </a:rPr>
              <a:t>.</a:t>
            </a:r>
          </a:p>
          <a:p>
            <a:r>
              <a:rPr lang="en-GB" dirty="0" smtClean="0">
                <a:solidFill>
                  <a:schemeClr val="accent1">
                    <a:lumMod val="75000"/>
                  </a:schemeClr>
                </a:solidFill>
              </a:rPr>
              <a:t>In </a:t>
            </a:r>
            <a:r>
              <a:rPr lang="en-GB" dirty="0">
                <a:solidFill>
                  <a:schemeClr val="accent1">
                    <a:lumMod val="75000"/>
                  </a:schemeClr>
                </a:solidFill>
              </a:rPr>
              <a:t>the Summer Term, we are hoping to welcome chicks into school as part of our learning. We will be fundraising for this during September and October</a:t>
            </a:r>
            <a:r>
              <a:rPr lang="en-GB" dirty="0" smtClean="0">
                <a:solidFill>
                  <a:schemeClr val="accent1">
                    <a:lumMod val="75000"/>
                  </a:schemeClr>
                </a:solidFill>
              </a:rPr>
              <a:t>.</a:t>
            </a:r>
          </a:p>
          <a:p>
            <a:r>
              <a:rPr lang="en-GB" dirty="0" smtClean="0">
                <a:solidFill>
                  <a:schemeClr val="accent1">
                    <a:lumMod val="75000"/>
                  </a:schemeClr>
                </a:solidFill>
              </a:rPr>
              <a:t>We </a:t>
            </a:r>
            <a:r>
              <a:rPr lang="en-GB" dirty="0">
                <a:solidFill>
                  <a:schemeClr val="accent1">
                    <a:lumMod val="75000"/>
                  </a:schemeClr>
                </a:solidFill>
              </a:rPr>
              <a:t>are also hoping to visit Conkers during the Summer Term. Further information will be shared closer to the time.</a:t>
            </a:r>
            <a:endParaRPr lang="en-US" dirty="0">
              <a:solidFill>
                <a:schemeClr val="accent1">
                  <a:lumMod val="75000"/>
                </a:schemeClr>
              </a:solidFill>
            </a:endParaRPr>
          </a:p>
        </p:txBody>
      </p:sp>
      <p:pic>
        <p:nvPicPr>
          <p:cNvPr id="4" name="Picture 2" descr="Snow White announced as 2026 panto - Derby City Counc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10" y="1034186"/>
            <a:ext cx="2953385" cy="19616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8" name="Picture 4" descr="Chick Hatching For Schools | The Happy Chick Compan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340" y="3047999"/>
            <a:ext cx="2857500" cy="21336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Conkers | Visit Peak District &amp; Derbyshi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02" y="5181600"/>
            <a:ext cx="4078678" cy="16739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1154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AA9C7CBD-E9D1-581B-B094-EC7911E359BF}"/>
              </a:ext>
            </a:extLst>
          </p:cNvPr>
          <p:cNvSpPr>
            <a:spLocks noChangeArrowheads="1"/>
          </p:cNvSpPr>
          <p:nvPr/>
        </p:nvSpPr>
        <p:spPr bwMode="auto">
          <a:xfrm>
            <a:off x="401863" y="2462757"/>
            <a:ext cx="11388273"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a:ln>
                <a:noFill/>
              </a:ln>
              <a:solidFill>
                <a:srgbClr val="70AE47"/>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70AE47"/>
                </a:solidFill>
                <a:effectLst/>
                <a:latin typeface="Calibri" panose="020F0502020204030204" pitchFamily="34" charset="0"/>
                <a:ea typeface="Times New Roman" panose="02020603050405020304" pitchFamily="18" charset="0"/>
                <a:cs typeface="Calibri" panose="020F0502020204030204" pitchFamily="34" charset="0"/>
              </a:rPr>
              <a:t>OPAL has six-monthly child developmental milestones, which we use to monitor children’s development. These milestones reflect what we believe a ‘typical’ child, should be able to achieve. We know that not all children will have ‘typical’ development. OPAL allows us to tell and celebrate each child’s story and focus on the support they need from us.</a:t>
            </a:r>
            <a:endParaRPr kumimoji="0" lang="en-US" altLang="en-US" sz="2800" b="0" i="0" u="none" strike="noStrike" cap="none" normalizeH="0" baseline="0" dirty="0">
              <a:ln>
                <a:noFill/>
              </a:ln>
              <a:solidFill>
                <a:srgbClr val="70AE47"/>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70AE47"/>
                </a:solidFill>
                <a:effectLst/>
                <a:latin typeface="Calibri" panose="020F0502020204030204" pitchFamily="34" charset="0"/>
                <a:ea typeface="Times New Roman" panose="02020603050405020304" pitchFamily="18" charset="0"/>
                <a:cs typeface="Calibri" panose="020F0502020204030204" pitchFamily="34" charset="0"/>
              </a:rPr>
              <a:t>The observations and assessments that we make are called ‘spotlights’. We observe children’s innovation, their creativity, their ideas, their intents and feelings. The insight that we gain enables us to discuss, reflect and plan our environment to support and shape future learning.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70AE47"/>
                </a:solidFill>
                <a:effectLst/>
                <a:latin typeface="Calibri" panose="020F0502020204030204" pitchFamily="34" charset="0"/>
                <a:ea typeface="Times New Roman" panose="02020603050405020304" pitchFamily="18" charset="0"/>
                <a:cs typeface="Calibri" panose="020F0502020204030204" pitchFamily="34" charset="0"/>
              </a:rPr>
              <a:t>OPAL follows a simple, three step cycle:</a:t>
            </a:r>
            <a:endParaRPr kumimoji="0" lang="en-US" altLang="en-US" sz="4000" b="0" i="0" u="none" strike="noStrike" cap="none" normalizeH="0" baseline="0" dirty="0">
              <a:ln>
                <a:noFill/>
              </a:ln>
              <a:solidFill>
                <a:srgbClr val="70AE47"/>
              </a:solidFill>
              <a:effectLst/>
              <a:latin typeface="Calibri" panose="020F0502020204030204" pitchFamily="34" charset="0"/>
              <a:cs typeface="Calibri" panose="020F0502020204030204" pitchFamily="34" charset="0"/>
            </a:endParaRPr>
          </a:p>
        </p:txBody>
      </p:sp>
      <p:graphicFrame>
        <p:nvGraphicFramePr>
          <p:cNvPr id="5" name="Diagram 4">
            <a:extLst>
              <a:ext uri="{FF2B5EF4-FFF2-40B4-BE49-F238E27FC236}">
                <a16:creationId xmlns:a16="http://schemas.microsoft.com/office/drawing/2014/main" id="{332DF563-720D-377D-A5FA-1C27CF0B7F5A}"/>
              </a:ext>
            </a:extLst>
          </p:cNvPr>
          <p:cNvGraphicFramePr/>
          <p:nvPr>
            <p:extLst>
              <p:ext uri="{D42A27DB-BD31-4B8C-83A1-F6EECF244321}">
                <p14:modId xmlns:p14="http://schemas.microsoft.com/office/powerpoint/2010/main" val="329129087"/>
              </p:ext>
            </p:extLst>
          </p:nvPr>
        </p:nvGraphicFramePr>
        <p:xfrm>
          <a:off x="5871026" y="5688758"/>
          <a:ext cx="5486400" cy="807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3">
            <a:extLst>
              <a:ext uri="{FF2B5EF4-FFF2-40B4-BE49-F238E27FC236}">
                <a16:creationId xmlns:a16="http://schemas.microsoft.com/office/drawing/2014/main" id="{F8ECF6A0-956B-4A36-BAB1-A9635DB5157B}"/>
              </a:ext>
            </a:extLst>
          </p:cNvPr>
          <p:cNvSpPr>
            <a:spLocks noChangeArrowheads="1"/>
          </p:cNvSpPr>
          <p:nvPr/>
        </p:nvSpPr>
        <p:spPr bwMode="auto">
          <a:xfrm>
            <a:off x="0" y="127000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 name="Picture 7">
            <a:extLst>
              <a:ext uri="{FF2B5EF4-FFF2-40B4-BE49-F238E27FC236}">
                <a16:creationId xmlns:a16="http://schemas.microsoft.com/office/drawing/2014/main" id="{2920FBB3-B50A-DC0B-E98F-906AB7D55C7B}"/>
              </a:ext>
            </a:extLst>
          </p:cNvPr>
          <p:cNvPicPr>
            <a:picLocks noChangeAspect="1"/>
          </p:cNvPicPr>
          <p:nvPr/>
        </p:nvPicPr>
        <p:blipFill>
          <a:blip r:embed="rId7"/>
          <a:stretch>
            <a:fillRect/>
          </a:stretch>
        </p:blipFill>
        <p:spPr>
          <a:xfrm>
            <a:off x="3416444" y="581903"/>
            <a:ext cx="5359109" cy="1871435"/>
          </a:xfrm>
          <a:prstGeom prst="rect">
            <a:avLst/>
          </a:prstGeom>
        </p:spPr>
      </p:pic>
    </p:spTree>
    <p:extLst>
      <p:ext uri="{BB962C8B-B14F-4D97-AF65-F5344CB8AC3E}">
        <p14:creationId xmlns:p14="http://schemas.microsoft.com/office/powerpoint/2010/main" val="13924790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4873" y="27717"/>
            <a:ext cx="6400800" cy="6539346"/>
          </a:xfrm>
        </p:spPr>
        <p:txBody>
          <a:bodyPr>
            <a:noAutofit/>
          </a:bodyPr>
          <a:lstStyle/>
          <a:p>
            <a:r>
              <a:rPr lang="en-GB" dirty="0" smtClean="0"/>
              <a:t>If you have any questions please come and find us after this meeting.</a:t>
            </a:r>
          </a:p>
          <a:p>
            <a:r>
              <a:rPr lang="en-GB" dirty="0" smtClean="0"/>
              <a:t>If there is any specific information about your child that you feel like you need to share we can quickly catch up tonight or arrange a separate meeting if necessary. </a:t>
            </a:r>
          </a:p>
          <a:p>
            <a:r>
              <a:rPr lang="en-GB" dirty="0" smtClean="0"/>
              <a:t>Transition morning is tomorrow 9:30-11:30am for all children to visit. </a:t>
            </a:r>
          </a:p>
          <a:p>
            <a:r>
              <a:rPr lang="en-GB" dirty="0" smtClean="0"/>
              <a:t>New children and Nursery children who attend at the end of the week to enter school at the office.</a:t>
            </a:r>
          </a:p>
          <a:p>
            <a:r>
              <a:rPr lang="en-GB" dirty="0" smtClean="0"/>
              <a:t>Start of the week and 30 hours children to arrive at Nursery. </a:t>
            </a:r>
          </a:p>
          <a:p>
            <a:r>
              <a:rPr lang="en-GB" dirty="0" smtClean="0"/>
              <a:t>Class Dojo – I will add all parents to a new class where information and photos can be shared.</a:t>
            </a:r>
          </a:p>
          <a:p>
            <a:r>
              <a:rPr lang="en-GB" dirty="0" smtClean="0"/>
              <a:t>Photo consent – only children with photo consent will be posted on Dojo.</a:t>
            </a:r>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30507"/>
            <a:ext cx="5715000" cy="3895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9975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{9CDB82C3-D6CE-AC47-B0AC-947A90D6289E}tf16401378</Template>
  <TotalTime>7788</TotalTime>
  <Words>1209</Words>
  <Application>Microsoft Office PowerPoint</Application>
  <PresentationFormat>Widescreen</PresentationFormat>
  <Paragraphs>97</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Times New Roman</vt:lpstr>
      <vt:lpstr>Office Theme</vt:lpstr>
      <vt:lpstr>WELCOME TO FOUNDATION 2</vt:lpstr>
      <vt:lpstr>CLASS TEACHERS</vt:lpstr>
      <vt:lpstr>TEACHING ASSISTANTS</vt:lpstr>
      <vt:lpstr>SUPPORT STAFF</vt:lpstr>
      <vt:lpstr>THE SCHOOL DAY </vt:lpstr>
      <vt:lpstr>SCHOOL DINNERS</vt:lpstr>
      <vt:lpstr>WHOLE CLASS TEACHING</vt:lpstr>
      <vt:lpstr>LEARNING THROUGH PLAY</vt:lpstr>
      <vt:lpstr>SCHOOL UNIFORM</vt:lpstr>
      <vt:lpstr>MESSY PLAY</vt:lpstr>
      <vt:lpstr>PE</vt:lpstr>
      <vt:lpstr>READING &amp; PHONICS</vt:lpstr>
      <vt:lpstr>PowerPoint Presentation</vt:lpstr>
      <vt:lpstr>READING PRACTICE BOOK</vt:lpstr>
      <vt:lpstr>HOME READING</vt:lpstr>
      <vt:lpstr>School trips and enrichment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FOUNDATION 2</dc:title>
  <dc:creator>O'Hare, Jim</dc:creator>
  <cp:lastModifiedBy>Charlotte Miller</cp:lastModifiedBy>
  <cp:revision>16</cp:revision>
  <dcterms:created xsi:type="dcterms:W3CDTF">2022-06-23T15:40:35Z</dcterms:created>
  <dcterms:modified xsi:type="dcterms:W3CDTF">2026-09-10T13:57:17Z</dcterms:modified>
</cp:coreProperties>
</file>